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7" r:id="rId3"/>
    <p:sldId id="259" r:id="rId4"/>
    <p:sldId id="260" r:id="rId5"/>
    <p:sldId id="262" r:id="rId7"/>
    <p:sldId id="261" r:id="rId8"/>
    <p:sldId id="263" r:id="rId9"/>
    <p:sldId id="283" r:id="rId10"/>
    <p:sldId id="282" r:id="rId11"/>
    <p:sldId id="266" r:id="rId12"/>
    <p:sldId id="269" r:id="rId13"/>
    <p:sldId id="270" r:id="rId14"/>
    <p:sldId id="272" r:id="rId15"/>
    <p:sldId id="271" r:id="rId16"/>
    <p:sldId id="276" r:id="rId17"/>
    <p:sldId id="277" r:id="rId18"/>
    <p:sldId id="314" r:id="rId19"/>
    <p:sldId id="313" r:id="rId20"/>
    <p:sldId id="279" r:id="rId21"/>
    <p:sldId id="278" r:id="rId22"/>
    <p:sldId id="280" r:id="rId23"/>
    <p:sldId id="285" r:id="rId24"/>
    <p:sldId id="286" r:id="rId25"/>
    <p:sldId id="287" r:id="rId26"/>
    <p:sldId id="288" r:id="rId27"/>
    <p:sldId id="290" r:id="rId28"/>
    <p:sldId id="289" r:id="rId29"/>
    <p:sldId id="291" r:id="rId30"/>
    <p:sldId id="292" r:id="rId31"/>
    <p:sldId id="293" r:id="rId32"/>
    <p:sldId id="296" r:id="rId33"/>
    <p:sldId id="297" r:id="rId34"/>
    <p:sldId id="300" r:id="rId35"/>
    <p:sldId id="299" r:id="rId36"/>
    <p:sldId id="302" r:id="rId37"/>
    <p:sldId id="298" r:id="rId38"/>
    <p:sldId id="301" r:id="rId39"/>
    <p:sldId id="303" r:id="rId40"/>
    <p:sldId id="304" r:id="rId41"/>
    <p:sldId id="305" r:id="rId42"/>
    <p:sldId id="308" r:id="rId43"/>
    <p:sldId id="306" r:id="rId44"/>
    <p:sldId id="307" r:id="rId45"/>
    <p:sldId id="311" r:id="rId46"/>
    <p:sldId id="312" r:id="rId4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42" autoAdjust="0"/>
    <p:restoredTop sz="84897" autoAdjust="0"/>
  </p:normalViewPr>
  <p:slideViewPr>
    <p:cSldViewPr>
      <p:cViewPr varScale="1">
        <p:scale>
          <a:sx n="59" d="100"/>
          <a:sy n="59" d="100"/>
        </p:scale>
        <p:origin x="-1644" y="-9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0" Type="http://schemas.openxmlformats.org/officeDocument/2006/relationships/tableStyles" Target="tableStyles.xml"/><Relationship Id="rId5" Type="http://schemas.openxmlformats.org/officeDocument/2006/relationships/slide" Target="slides/slide3.xml"/><Relationship Id="rId49" Type="http://schemas.openxmlformats.org/officeDocument/2006/relationships/viewProps" Target="viewProps.xml"/><Relationship Id="rId48" Type="http://schemas.openxmlformats.org/officeDocument/2006/relationships/presProps" Target="presProps.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_rels/data1.xml.rels><?xml version="1.0" encoding="UTF-8" standalone="yes"?>
<Relationships xmlns="http://schemas.openxmlformats.org/package/2006/relationships"><Relationship Id="rId9" Type="http://schemas.openxmlformats.org/officeDocument/2006/relationships/slide" Target="../slides/slide27.xml"/><Relationship Id="rId8" Type="http://schemas.openxmlformats.org/officeDocument/2006/relationships/slide" Target="../slides/slide36.xml"/><Relationship Id="rId7" Type="http://schemas.openxmlformats.org/officeDocument/2006/relationships/slide" Target="../slides/slide41.xml"/><Relationship Id="rId6" Type="http://schemas.openxmlformats.org/officeDocument/2006/relationships/slide" Target="../slides/slide35.xml"/><Relationship Id="rId5" Type="http://schemas.openxmlformats.org/officeDocument/2006/relationships/slide" Target="../slides/slide26.xml"/><Relationship Id="rId4" Type="http://schemas.openxmlformats.org/officeDocument/2006/relationships/slide" Target="../slides/slide23.xml"/><Relationship Id="rId3" Type="http://schemas.openxmlformats.org/officeDocument/2006/relationships/slide" Target="../slides/slide21.xml"/><Relationship Id="rId2" Type="http://schemas.openxmlformats.org/officeDocument/2006/relationships/slide" Target="../slides/slide19.xml"/><Relationship Id="rId11" Type="http://schemas.openxmlformats.org/officeDocument/2006/relationships/slide" Target="../slides/slide30.xml"/><Relationship Id="rId10" Type="http://schemas.openxmlformats.org/officeDocument/2006/relationships/slide" Target="../slides/slide29.xml"/><Relationship Id="rId1" Type="http://schemas.openxmlformats.org/officeDocument/2006/relationships/slide" Target="../slides/slide1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DC24702-906C-45A7-8283-853325FA1951}"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zh-CN" altLang="en-US"/>
        </a:p>
      </dgm:t>
    </dgm:pt>
    <dgm:pt modelId="{26C0A952-02C6-41E3-BFB2-0954839E8056}">
      <dgm:prSet phldrT="[文本]" custT="1"/>
      <dgm:spPr>
        <a:solidFill>
          <a:schemeClr val="tx2">
            <a:lumMod val="50000"/>
          </a:schemeClr>
        </a:solidFill>
        <a:ln>
          <a:solidFill>
            <a:schemeClr val="tx2">
              <a:lumMod val="50000"/>
            </a:schemeClr>
          </a:solidFill>
        </a:ln>
      </dgm:spPr>
      <dgm:t>
        <a:bodyPr/>
        <a:lstStyle/>
        <a:p>
          <a:endParaRPr lang="zh-CN" altLang="en-US" sz="2400" dirty="0">
            <a:latin typeface="Verdana" panose="020B0604030504040204" pitchFamily="34" charset="0"/>
            <a:cs typeface="Verdana" panose="020B0604030504040204" pitchFamily="34" charset="0"/>
          </a:endParaRPr>
        </a:p>
      </dgm:t>
    </dgm:pt>
    <dgm:pt modelId="{12FE8374-905A-4995-A70F-077AFD7FAC0E}" cxnId="{39E9B47E-46BE-4876-A831-AD8BE8AB9DF0}" type="parTrans">
      <dgm:prSet/>
      <dgm:spPr/>
      <dgm:t>
        <a:bodyPr/>
        <a:lstStyle/>
        <a:p>
          <a:endParaRPr lang="zh-CN" altLang="en-US">
            <a:latin typeface="Verdana" panose="020B0604030504040204" pitchFamily="34" charset="0"/>
            <a:cs typeface="Verdana" panose="020B0604030504040204" pitchFamily="34" charset="0"/>
          </a:endParaRPr>
        </a:p>
      </dgm:t>
    </dgm:pt>
    <dgm:pt modelId="{37537235-9140-405B-BE94-1A06E610AB20}" cxnId="{39E9B47E-46BE-4876-A831-AD8BE8AB9DF0}" type="sibTrans">
      <dgm:prSet/>
      <dgm:spPr/>
      <dgm:t>
        <a:bodyPr/>
        <a:lstStyle/>
        <a:p>
          <a:endParaRPr lang="zh-CN" altLang="en-US">
            <a:latin typeface="Verdana" panose="020B0604030504040204" pitchFamily="34" charset="0"/>
            <a:cs typeface="Verdana" panose="020B0604030504040204" pitchFamily="34" charset="0"/>
          </a:endParaRPr>
        </a:p>
      </dgm:t>
    </dgm:pt>
    <dgm:pt modelId="{AB740A26-5384-4846-A15A-45359A0D0769}">
      <dgm:prSet phldrT="[文本]" custT="1"/>
      <dgm:spPr>
        <a:solidFill>
          <a:schemeClr val="accent1">
            <a:lumMod val="75000"/>
          </a:schemeClr>
        </a:solidFill>
      </dgm:spPr>
      <dgm: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FR-IQA</a:t>
          </a:r>
          <a:endParaRPr lang="zh-CN" altLang="en-US" sz="2000" dirty="0">
            <a:latin typeface="Verdana" panose="020B0604030504040204" pitchFamily="34" charset="0"/>
            <a:cs typeface="Verdana" panose="020B0604030504040204" pitchFamily="34" charset="0"/>
          </a:endParaRPr>
        </a:p>
      </dgm:t>
    </dgm:pt>
    <dgm:pt modelId="{02196635-4BDF-4A08-8ABE-73DF3F77F853}" cxnId="{686C9D7B-53F4-4BD0-B6EC-FD7BC09B3C6B}" type="parTrans">
      <dgm:prSet/>
      <dgm:spPr/>
      <dgm:t>
        <a:bodyPr/>
        <a:lstStyle/>
        <a:p>
          <a:endParaRPr lang="zh-CN" altLang="en-US">
            <a:latin typeface="Verdana" panose="020B0604030504040204" pitchFamily="34" charset="0"/>
            <a:cs typeface="Verdana" panose="020B0604030504040204" pitchFamily="34" charset="0"/>
          </a:endParaRPr>
        </a:p>
      </dgm:t>
    </dgm:pt>
    <dgm:pt modelId="{CED924E5-BBB6-4EC4-B99B-8E1A2FA49C89}" cxnId="{686C9D7B-53F4-4BD0-B6EC-FD7BC09B3C6B}" type="sibTrans">
      <dgm:prSet/>
      <dgm:spPr/>
      <dgm:t>
        <a:bodyPr/>
        <a:lstStyle/>
        <a:p>
          <a:endParaRPr lang="zh-CN" altLang="en-US">
            <a:latin typeface="Verdana" panose="020B0604030504040204" pitchFamily="34" charset="0"/>
            <a:cs typeface="Verdana" panose="020B0604030504040204" pitchFamily="34" charset="0"/>
          </a:endParaRPr>
        </a:p>
      </dgm:t>
    </dgm:pt>
    <dgm:pt modelId="{BB227BEC-E853-49BC-88BE-BA4F09025626}">
      <dgm:prSet phldrT="[文本]"/>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1" action="ppaction://hlinksldjump"/>
            </a:rPr>
            <a:t>SSIM</a:t>
          </a:r>
          <a:endParaRPr lang="zh-CN" altLang="en-US" dirty="0">
            <a:latin typeface="Verdana" panose="020B0604030504040204" pitchFamily="34" charset="0"/>
            <a:cs typeface="Verdana" panose="020B0604030504040204" pitchFamily="34" charset="0"/>
          </a:endParaRPr>
        </a:p>
      </dgm:t>
    </dgm:pt>
    <dgm:pt modelId="{950DDFE8-68D6-49F9-B2FE-6A7604CA2AF4}" cxnId="{DBCCB387-35C1-411F-A96A-D3C9E137E43E}" type="parTrans">
      <dgm:prSet/>
      <dgm:spPr/>
      <dgm:t>
        <a:bodyPr/>
        <a:lstStyle/>
        <a:p>
          <a:endParaRPr lang="zh-CN" altLang="en-US">
            <a:latin typeface="Verdana" panose="020B0604030504040204" pitchFamily="34" charset="0"/>
            <a:cs typeface="Verdana" panose="020B0604030504040204" pitchFamily="34" charset="0"/>
          </a:endParaRPr>
        </a:p>
      </dgm:t>
    </dgm:pt>
    <dgm:pt modelId="{5032D021-3266-42B3-9311-147428846939}" cxnId="{DBCCB387-35C1-411F-A96A-D3C9E137E43E}" type="sibTrans">
      <dgm:prSet/>
      <dgm:spPr/>
      <dgm:t>
        <a:bodyPr/>
        <a:lstStyle/>
        <a:p>
          <a:endParaRPr lang="zh-CN" altLang="en-US">
            <a:latin typeface="Verdana" panose="020B0604030504040204" pitchFamily="34" charset="0"/>
            <a:cs typeface="Verdana" panose="020B0604030504040204" pitchFamily="34" charset="0"/>
          </a:endParaRPr>
        </a:p>
      </dgm:t>
    </dgm:pt>
    <dgm:pt modelId="{88487A87-BAEA-461E-BF9B-72F179369980}">
      <dgm:prSet phldrT="[文本]"/>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2" action="ppaction://hlinksldjump"/>
            </a:rPr>
            <a:t>PSNR</a:t>
          </a:r>
          <a:endParaRPr lang="zh-CN" altLang="en-US" dirty="0">
            <a:latin typeface="Verdana" panose="020B0604030504040204" pitchFamily="34" charset="0"/>
            <a:cs typeface="Verdana" panose="020B0604030504040204" pitchFamily="34" charset="0"/>
          </a:endParaRPr>
        </a:p>
      </dgm:t>
    </dgm:pt>
    <dgm:pt modelId="{F2800456-113F-4FF4-BF22-F5EC52CCB5B5}" cxnId="{48CBEAD4-24E9-4101-AF0E-B6C4BE0FD43D}" type="parTrans">
      <dgm:prSet/>
      <dgm:spPr/>
      <dgm:t>
        <a:bodyPr/>
        <a:lstStyle/>
        <a:p>
          <a:endParaRPr lang="zh-CN" altLang="en-US">
            <a:latin typeface="Verdana" panose="020B0604030504040204" pitchFamily="34" charset="0"/>
            <a:cs typeface="Verdana" panose="020B0604030504040204" pitchFamily="34" charset="0"/>
          </a:endParaRPr>
        </a:p>
      </dgm:t>
    </dgm:pt>
    <dgm:pt modelId="{A20FD3B4-EB5C-4752-912C-CB5BCC4683FC}" cxnId="{48CBEAD4-24E9-4101-AF0E-B6C4BE0FD43D}" type="sibTrans">
      <dgm:prSet/>
      <dgm:spPr/>
      <dgm:t>
        <a:bodyPr/>
        <a:lstStyle/>
        <a:p>
          <a:endParaRPr lang="zh-CN" altLang="en-US">
            <a:latin typeface="Verdana" panose="020B0604030504040204" pitchFamily="34" charset="0"/>
            <a:cs typeface="Verdana" panose="020B0604030504040204" pitchFamily="34" charset="0"/>
          </a:endParaRPr>
        </a:p>
      </dgm:t>
    </dgm:pt>
    <dgm:pt modelId="{17673D0D-EA8C-491B-97D8-A68001657B94}">
      <dgm:prSet phldrT="[文本]" custT="1"/>
      <dgm:spPr>
        <a:solidFill>
          <a:schemeClr val="accent1">
            <a:lumMod val="75000"/>
          </a:schemeClr>
        </a:solidFill>
      </dgm:spPr>
      <dgm: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NR-IQA</a:t>
          </a:r>
          <a:endParaRPr lang="zh-CN" altLang="en-US" sz="2000" dirty="0">
            <a:latin typeface="Verdana" panose="020B0604030504040204" pitchFamily="34" charset="0"/>
            <a:cs typeface="Verdana" panose="020B0604030504040204" pitchFamily="34" charset="0"/>
          </a:endParaRPr>
        </a:p>
      </dgm:t>
    </dgm:pt>
    <dgm:pt modelId="{F4E225DB-1348-4F22-B812-511E346AB4AF}" cxnId="{9C996AF6-6217-40BA-92E8-C05723C1DE7D}" type="parTrans">
      <dgm:prSet/>
      <dgm:spPr/>
      <dgm:t>
        <a:bodyPr/>
        <a:lstStyle/>
        <a:p>
          <a:endParaRPr lang="zh-CN" altLang="en-US">
            <a:latin typeface="Verdana" panose="020B0604030504040204" pitchFamily="34" charset="0"/>
            <a:cs typeface="Verdana" panose="020B0604030504040204" pitchFamily="34" charset="0"/>
          </a:endParaRPr>
        </a:p>
      </dgm:t>
    </dgm:pt>
    <dgm:pt modelId="{AD122781-0D93-4193-8D72-81EACCCF8188}" cxnId="{9C996AF6-6217-40BA-92E8-C05723C1DE7D}" type="sibTrans">
      <dgm:prSet/>
      <dgm:spPr/>
      <dgm:t>
        <a:bodyPr/>
        <a:lstStyle/>
        <a:p>
          <a:endParaRPr lang="zh-CN" altLang="en-US">
            <a:latin typeface="Verdana" panose="020B0604030504040204" pitchFamily="34" charset="0"/>
            <a:cs typeface="Verdana" panose="020B0604030504040204" pitchFamily="34" charset="0"/>
          </a:endParaRPr>
        </a:p>
      </dgm:t>
    </dgm:pt>
    <dgm:pt modelId="{F661A0F6-B3C2-4D26-ABE5-923E92CE28AD}">
      <dgm:prSet/>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3" action="ppaction://hlinksldjump"/>
            </a:rPr>
            <a:t>JNB</a:t>
          </a:r>
          <a:endParaRPr lang="zh-CN" altLang="en-US" dirty="0">
            <a:latin typeface="Verdana" panose="020B0604030504040204" pitchFamily="34" charset="0"/>
            <a:cs typeface="Verdana" panose="020B0604030504040204" pitchFamily="34" charset="0"/>
          </a:endParaRPr>
        </a:p>
      </dgm:t>
    </dgm:pt>
    <dgm:pt modelId="{9069A0EC-54A9-415E-9E41-171229A86DE6}" cxnId="{8E0EBFA2-6B87-49AE-81C2-9D9FE75C19BD}" type="parTrans">
      <dgm:prSet/>
      <dgm:spPr/>
      <dgm:t>
        <a:bodyPr/>
        <a:lstStyle/>
        <a:p>
          <a:endParaRPr lang="zh-CN" altLang="en-US">
            <a:latin typeface="Verdana" panose="020B0604030504040204" pitchFamily="34" charset="0"/>
            <a:cs typeface="Verdana" panose="020B0604030504040204" pitchFamily="34" charset="0"/>
          </a:endParaRPr>
        </a:p>
      </dgm:t>
    </dgm:pt>
    <dgm:pt modelId="{395ECF69-50CC-411C-901C-70C1F69E6C37}" cxnId="{8E0EBFA2-6B87-49AE-81C2-9D9FE75C19BD}" type="sibTrans">
      <dgm:prSet/>
      <dgm:spPr/>
      <dgm:t>
        <a:bodyPr/>
        <a:lstStyle/>
        <a:p>
          <a:endParaRPr lang="zh-CN" altLang="en-US">
            <a:latin typeface="Verdana" panose="020B0604030504040204" pitchFamily="34" charset="0"/>
            <a:cs typeface="Verdana" panose="020B0604030504040204" pitchFamily="34" charset="0"/>
          </a:endParaRPr>
        </a:p>
      </dgm:t>
    </dgm:pt>
    <dgm:pt modelId="{A81F2DEB-CC8A-4C92-A90B-ECD15A46B803}">
      <dgm:prSet custT="1"/>
      <dgm:spPr>
        <a:ln>
          <a:solidFill>
            <a:schemeClr val="accent1">
              <a:lumMod val="60000"/>
              <a:lumOff val="40000"/>
            </a:schemeClr>
          </a:solidFill>
        </a:ln>
      </dgm:spPr>
      <dgm: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DA-IQA</a:t>
          </a:r>
          <a:endParaRPr lang="zh-CN" altLang="en-US" sz="2000" dirty="0">
            <a:latin typeface="Verdana" panose="020B0604030504040204" pitchFamily="34" charset="0"/>
            <a:cs typeface="Verdana" panose="020B0604030504040204" pitchFamily="34" charset="0"/>
          </a:endParaRPr>
        </a:p>
      </dgm:t>
    </dgm:pt>
    <dgm:pt modelId="{015CD82A-6244-4960-AD48-DF10595DFFD5}" cxnId="{6FC4168B-0874-452A-ACFC-9ED455ADB23D}" type="parTrans">
      <dgm:prSet/>
      <dgm:spPr/>
      <dgm:t>
        <a:bodyPr/>
        <a:lstStyle/>
        <a:p>
          <a:endParaRPr lang="zh-CN" altLang="en-US">
            <a:latin typeface="Verdana" panose="020B0604030504040204" pitchFamily="34" charset="0"/>
            <a:cs typeface="Verdana" panose="020B0604030504040204" pitchFamily="34" charset="0"/>
          </a:endParaRPr>
        </a:p>
      </dgm:t>
    </dgm:pt>
    <dgm:pt modelId="{DCC902B4-9D79-4A87-8245-D62B6950591F}" cxnId="{6FC4168B-0874-452A-ACFC-9ED455ADB23D}" type="sibTrans">
      <dgm:prSet/>
      <dgm:spPr/>
      <dgm:t>
        <a:bodyPr/>
        <a:lstStyle/>
        <a:p>
          <a:endParaRPr lang="zh-CN" altLang="en-US">
            <a:latin typeface="Verdana" panose="020B0604030504040204" pitchFamily="34" charset="0"/>
            <a:cs typeface="Verdana" panose="020B0604030504040204" pitchFamily="34" charset="0"/>
          </a:endParaRPr>
        </a:p>
      </dgm:t>
    </dgm:pt>
    <dgm:pt modelId="{73E07056-52E0-4FB9-9D51-1EF8E7ADE31A}">
      <dgm:prSet/>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4" action="ppaction://hlinksldjump"/>
            </a:rPr>
            <a:t>CPBD</a:t>
          </a:r>
          <a:endParaRPr lang="zh-CN" altLang="en-US" dirty="0">
            <a:latin typeface="Verdana" panose="020B0604030504040204" pitchFamily="34" charset="0"/>
            <a:cs typeface="Verdana" panose="020B0604030504040204" pitchFamily="34" charset="0"/>
          </a:endParaRPr>
        </a:p>
      </dgm:t>
    </dgm:pt>
    <dgm:pt modelId="{A64BEDD4-0DDE-4F73-B971-AC1ADCFB3B88}" cxnId="{FB472196-2657-4C09-BF64-022CFBC927E1}" type="parTrans">
      <dgm:prSet/>
      <dgm:spPr/>
      <dgm:t>
        <a:bodyPr/>
        <a:lstStyle/>
        <a:p>
          <a:endParaRPr lang="zh-CN" altLang="en-US">
            <a:latin typeface="Verdana" panose="020B0604030504040204" pitchFamily="34" charset="0"/>
            <a:cs typeface="Verdana" panose="020B0604030504040204" pitchFamily="34" charset="0"/>
          </a:endParaRPr>
        </a:p>
      </dgm:t>
    </dgm:pt>
    <dgm:pt modelId="{508563EF-E0F3-479E-B9D7-3CDA268FE3A6}" cxnId="{FB472196-2657-4C09-BF64-022CFBC927E1}" type="sibTrans">
      <dgm:prSet/>
      <dgm:spPr/>
      <dgm:t>
        <a:bodyPr/>
        <a:lstStyle/>
        <a:p>
          <a:endParaRPr lang="zh-CN" altLang="en-US">
            <a:latin typeface="Verdana" panose="020B0604030504040204" pitchFamily="34" charset="0"/>
            <a:cs typeface="Verdana" panose="020B0604030504040204" pitchFamily="34" charset="0"/>
          </a:endParaRPr>
        </a:p>
      </dgm:t>
    </dgm:pt>
    <dgm:pt modelId="{46DA43FC-518F-468D-BA75-314D66375386}">
      <dgm:prSet/>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5" action="ppaction://hlinksldjump"/>
            </a:rPr>
            <a:t>LPC</a:t>
          </a:r>
          <a:endParaRPr lang="zh-CN" altLang="en-US" dirty="0">
            <a:latin typeface="Verdana" panose="020B0604030504040204" pitchFamily="34" charset="0"/>
            <a:cs typeface="Verdana" panose="020B0604030504040204" pitchFamily="34" charset="0"/>
          </a:endParaRPr>
        </a:p>
      </dgm:t>
    </dgm:pt>
    <dgm:pt modelId="{D7CD39BF-3BA1-462F-BF1B-FE2D38639B27}" cxnId="{EA2C1488-A6F0-4D4F-B651-1FAEB6D14ECA}" type="parTrans">
      <dgm:prSet/>
      <dgm:spPr/>
      <dgm:t>
        <a:bodyPr/>
        <a:lstStyle/>
        <a:p>
          <a:endParaRPr lang="zh-CN" altLang="en-US">
            <a:latin typeface="Verdana" panose="020B0604030504040204" pitchFamily="34" charset="0"/>
            <a:cs typeface="Verdana" panose="020B0604030504040204" pitchFamily="34" charset="0"/>
          </a:endParaRPr>
        </a:p>
      </dgm:t>
    </dgm:pt>
    <dgm:pt modelId="{341240ED-B5F0-4182-937A-47A074D84E61}" cxnId="{EA2C1488-A6F0-4D4F-B651-1FAEB6D14ECA}" type="sibTrans">
      <dgm:prSet/>
      <dgm:spPr/>
      <dgm:t>
        <a:bodyPr/>
        <a:lstStyle/>
        <a:p>
          <a:endParaRPr lang="zh-CN" altLang="en-US">
            <a:latin typeface="Verdana" panose="020B0604030504040204" pitchFamily="34" charset="0"/>
            <a:cs typeface="Verdana" panose="020B0604030504040204" pitchFamily="34" charset="0"/>
          </a:endParaRPr>
        </a:p>
      </dgm:t>
    </dgm:pt>
    <dgm:pt modelId="{52D25E0D-76DC-40B9-B3D3-129FE5EC74C5}">
      <dgm:prSet/>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6" action="ppaction://hlinksldjump"/>
            </a:rPr>
            <a:t>NIQE</a:t>
          </a:r>
          <a:endParaRPr lang="zh-CN" altLang="en-US" dirty="0">
            <a:latin typeface="Verdana" panose="020B0604030504040204" pitchFamily="34" charset="0"/>
            <a:cs typeface="Verdana" panose="020B0604030504040204" pitchFamily="34" charset="0"/>
          </a:endParaRPr>
        </a:p>
      </dgm:t>
    </dgm:pt>
    <dgm:pt modelId="{23F8CAB7-70D9-4BB7-993D-890564EFC542}" cxnId="{168127F3-402E-4D31-9C8E-13B467B3518C}" type="parTrans">
      <dgm:prSet/>
      <dgm:spPr/>
      <dgm:t>
        <a:bodyPr/>
        <a:lstStyle/>
        <a:p>
          <a:endParaRPr lang="zh-CN" altLang="en-US">
            <a:latin typeface="Verdana" panose="020B0604030504040204" pitchFamily="34" charset="0"/>
            <a:cs typeface="Verdana" panose="020B0604030504040204" pitchFamily="34" charset="0"/>
          </a:endParaRPr>
        </a:p>
      </dgm:t>
    </dgm:pt>
    <dgm:pt modelId="{858B6938-6010-4610-84BE-868EF66265AD}" cxnId="{168127F3-402E-4D31-9C8E-13B467B3518C}" type="sibTrans">
      <dgm:prSet/>
      <dgm:spPr/>
      <dgm:t>
        <a:bodyPr/>
        <a:lstStyle/>
        <a:p>
          <a:endParaRPr lang="zh-CN" altLang="en-US">
            <a:latin typeface="Verdana" panose="020B0604030504040204" pitchFamily="34" charset="0"/>
            <a:cs typeface="Verdana" panose="020B0604030504040204" pitchFamily="34" charset="0"/>
          </a:endParaRPr>
        </a:p>
      </dgm:t>
    </dgm:pt>
    <dgm:pt modelId="{0C7D0B22-6151-4E9A-844A-85E804B68402}">
      <dgm:prSet/>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7" action="ppaction://hlinksldjump"/>
            </a:rPr>
            <a:t>CBIQ</a:t>
          </a:r>
          <a:endParaRPr lang="zh-CN" altLang="en-US" dirty="0">
            <a:latin typeface="Verdana" panose="020B0604030504040204" pitchFamily="34" charset="0"/>
            <a:cs typeface="Verdana" panose="020B0604030504040204" pitchFamily="34" charset="0"/>
          </a:endParaRPr>
        </a:p>
      </dgm:t>
    </dgm:pt>
    <dgm:pt modelId="{732C0776-7617-434E-A034-E7D905FFA9C6}" cxnId="{F2B6C8C4-6EF9-4797-874B-322C82D3D98E}" type="parTrans">
      <dgm:prSet/>
      <dgm:spPr/>
      <dgm:t>
        <a:bodyPr/>
        <a:lstStyle/>
        <a:p>
          <a:endParaRPr lang="zh-CN" altLang="en-US">
            <a:latin typeface="Verdana" panose="020B0604030504040204" pitchFamily="34" charset="0"/>
            <a:cs typeface="Verdana" panose="020B0604030504040204" pitchFamily="34" charset="0"/>
          </a:endParaRPr>
        </a:p>
      </dgm:t>
    </dgm:pt>
    <dgm:pt modelId="{0E78B89F-B62E-41A3-AA5D-8FC9A1ACA35F}" cxnId="{F2B6C8C4-6EF9-4797-874B-322C82D3D98E}" type="sibTrans">
      <dgm:prSet/>
      <dgm:spPr/>
      <dgm:t>
        <a:bodyPr/>
        <a:lstStyle/>
        <a:p>
          <a:endParaRPr lang="zh-CN" altLang="en-US">
            <a:latin typeface="Verdana" panose="020B0604030504040204" pitchFamily="34" charset="0"/>
            <a:cs typeface="Verdana" panose="020B0604030504040204" pitchFamily="34" charset="0"/>
          </a:endParaRPr>
        </a:p>
      </dgm:t>
    </dgm:pt>
    <dgm:pt modelId="{314FD90B-50AD-4DFC-8960-BBFAD4E3C87E}">
      <dgm:prSet/>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8" action="ppaction://hlinksldjump"/>
            </a:rPr>
            <a:t>IL-NIQE</a:t>
          </a:r>
          <a:endParaRPr lang="zh-CN" altLang="en-US" dirty="0">
            <a:latin typeface="Verdana" panose="020B0604030504040204" pitchFamily="34" charset="0"/>
            <a:cs typeface="Verdana" panose="020B0604030504040204" pitchFamily="34" charset="0"/>
          </a:endParaRPr>
        </a:p>
      </dgm:t>
    </dgm:pt>
    <dgm:pt modelId="{FE3C2141-5912-46E1-AA90-8F80B53B176B}" cxnId="{557775E8-C6E0-49AA-B43F-D50F9AF28F79}" type="parTrans">
      <dgm:prSet/>
      <dgm:spPr/>
      <dgm:t>
        <a:bodyPr/>
        <a:lstStyle/>
        <a:p>
          <a:endParaRPr lang="zh-CN" altLang="en-US">
            <a:latin typeface="Verdana" panose="020B0604030504040204" pitchFamily="34" charset="0"/>
            <a:cs typeface="Verdana" panose="020B0604030504040204" pitchFamily="34" charset="0"/>
          </a:endParaRPr>
        </a:p>
      </dgm:t>
    </dgm:pt>
    <dgm:pt modelId="{350B9A70-7EFC-4E7E-92A6-265BA66CFE00}" cxnId="{557775E8-C6E0-49AA-B43F-D50F9AF28F79}" type="sibTrans">
      <dgm:prSet/>
      <dgm:spPr/>
      <dgm:t>
        <a:bodyPr/>
        <a:lstStyle/>
        <a:p>
          <a:endParaRPr lang="zh-CN" altLang="en-US">
            <a:latin typeface="Verdana" panose="020B0604030504040204" pitchFamily="34" charset="0"/>
            <a:cs typeface="Verdana" panose="020B0604030504040204" pitchFamily="34" charset="0"/>
          </a:endParaRPr>
        </a:p>
      </dgm:t>
    </dgm:pt>
    <dgm:pt modelId="{20E218D7-3899-4B68-A463-80639EBFBA9F}">
      <dgm:prSet custT="1"/>
      <dgm:spPr/>
      <dgm: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DU-IQA</a:t>
          </a:r>
          <a:endParaRPr lang="zh-CN" altLang="en-US" sz="2000" dirty="0">
            <a:latin typeface="Verdana" panose="020B0604030504040204" pitchFamily="34" charset="0"/>
            <a:cs typeface="Verdana" panose="020B0604030504040204" pitchFamily="34" charset="0"/>
          </a:endParaRPr>
        </a:p>
      </dgm:t>
    </dgm:pt>
    <dgm:pt modelId="{3A11C5EF-EFDF-4EF9-9EDD-5F6CC887CA36}" cxnId="{BEBC4BD5-D0F4-4726-8899-2B7ED66EB1F8}" type="parTrans">
      <dgm:prSet/>
      <dgm:spPr/>
      <dgm:t>
        <a:bodyPr/>
        <a:lstStyle/>
        <a:p>
          <a:endParaRPr lang="zh-CN" altLang="en-US">
            <a:latin typeface="Verdana" panose="020B0604030504040204" pitchFamily="34" charset="0"/>
            <a:cs typeface="Verdana" panose="020B0604030504040204" pitchFamily="34" charset="0"/>
          </a:endParaRPr>
        </a:p>
      </dgm:t>
    </dgm:pt>
    <dgm:pt modelId="{D67B92DC-65A7-4A64-BBE1-64D8BC0F2A94}" cxnId="{BEBC4BD5-D0F4-4726-8899-2B7ED66EB1F8}" type="sibTrans">
      <dgm:prSet/>
      <dgm:spPr/>
      <dgm:t>
        <a:bodyPr/>
        <a:lstStyle/>
        <a:p>
          <a:endParaRPr lang="zh-CN" altLang="en-US">
            <a:latin typeface="Verdana" panose="020B0604030504040204" pitchFamily="34" charset="0"/>
            <a:cs typeface="Verdana" panose="020B0604030504040204" pitchFamily="34" charset="0"/>
          </a:endParaRPr>
        </a:p>
      </dgm:t>
    </dgm:pt>
    <dgm:pt modelId="{B20838A7-D86C-45FB-A834-DD2609BCFBB5}">
      <dgm:prSet custT="1"/>
      <dgm:spPr>
        <a:ln>
          <a:solidFill>
            <a:schemeClr val="accent1">
              <a:lumMod val="60000"/>
              <a:lumOff val="40000"/>
            </a:schemeClr>
          </a:solidFill>
        </a:ln>
      </dgm:spPr>
      <dgm: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DU-OU-IQA</a:t>
          </a:r>
          <a:endParaRPr lang="zh-CN" altLang="en-US" sz="2000" dirty="0">
            <a:latin typeface="Verdana" panose="020B0604030504040204" pitchFamily="34" charset="0"/>
            <a:cs typeface="Verdana" panose="020B0604030504040204" pitchFamily="34" charset="0"/>
          </a:endParaRPr>
        </a:p>
      </dgm:t>
    </dgm:pt>
    <dgm:pt modelId="{6A9789D6-6DA2-4634-8858-855B4911984A}" cxnId="{D75DA039-9837-4DF7-B5A3-22DD59347533}" type="sibTrans">
      <dgm:prSet/>
      <dgm:spPr/>
      <dgm:t>
        <a:bodyPr/>
        <a:lstStyle/>
        <a:p>
          <a:endParaRPr lang="zh-CN" altLang="en-US">
            <a:latin typeface="Verdana" panose="020B0604030504040204" pitchFamily="34" charset="0"/>
            <a:cs typeface="Verdana" panose="020B0604030504040204" pitchFamily="34" charset="0"/>
          </a:endParaRPr>
        </a:p>
      </dgm:t>
    </dgm:pt>
    <dgm:pt modelId="{87A3710E-2660-42E4-9253-14339F5A0019}" cxnId="{D75DA039-9837-4DF7-B5A3-22DD59347533}" type="parTrans">
      <dgm:prSet/>
      <dgm:spPr/>
      <dgm:t>
        <a:bodyPr/>
        <a:lstStyle/>
        <a:p>
          <a:endParaRPr lang="zh-CN" altLang="en-US">
            <a:latin typeface="Verdana" panose="020B0604030504040204" pitchFamily="34" charset="0"/>
            <a:cs typeface="Verdana" panose="020B0604030504040204" pitchFamily="34" charset="0"/>
          </a:endParaRPr>
        </a:p>
      </dgm:t>
    </dgm:pt>
    <dgm:pt modelId="{74A4D071-716C-44A5-A16F-553E81A190BF}">
      <dgm:prSet custT="1"/>
      <dgm:spPr/>
      <dgm: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DU-UA-IQA</a:t>
          </a:r>
          <a:endParaRPr lang="zh-CN" altLang="en-US" sz="2000" dirty="0">
            <a:latin typeface="Verdana" panose="020B0604030504040204" pitchFamily="34" charset="0"/>
            <a:cs typeface="Verdana" panose="020B0604030504040204" pitchFamily="34" charset="0"/>
          </a:endParaRPr>
        </a:p>
      </dgm:t>
    </dgm:pt>
    <dgm:pt modelId="{7DBA1EED-1E48-4741-B0E0-D9460E82163D}" cxnId="{AF4C0040-782D-40B5-AC15-8D1DD86D9D37}" type="parTrans">
      <dgm:prSet/>
      <dgm:spPr/>
      <dgm:t>
        <a:bodyPr/>
        <a:lstStyle/>
        <a:p>
          <a:endParaRPr lang="zh-CN" altLang="en-US">
            <a:latin typeface="Verdana" panose="020B0604030504040204" pitchFamily="34" charset="0"/>
            <a:cs typeface="Verdana" panose="020B0604030504040204" pitchFamily="34" charset="0"/>
          </a:endParaRPr>
        </a:p>
      </dgm:t>
    </dgm:pt>
    <dgm:pt modelId="{527F87DF-EB38-47F4-AC4F-7E73AAF60E57}" cxnId="{AF4C0040-782D-40B5-AC15-8D1DD86D9D37}" type="sibTrans">
      <dgm:prSet/>
      <dgm:spPr/>
      <dgm:t>
        <a:bodyPr/>
        <a:lstStyle/>
        <a:p>
          <a:endParaRPr lang="zh-CN" altLang="en-US">
            <a:latin typeface="Verdana" panose="020B0604030504040204" pitchFamily="34" charset="0"/>
            <a:cs typeface="Verdana" panose="020B0604030504040204" pitchFamily="34" charset="0"/>
          </a:endParaRPr>
        </a:p>
      </dgm:t>
    </dgm:pt>
    <dgm:pt modelId="{6190EAB1-D0CF-4AAE-AFBC-6689390973BC}">
      <dgm:prSet/>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9" action="ppaction://hlinksldjump"/>
            </a:rPr>
            <a:t>BRISQUE</a:t>
          </a:r>
          <a:endParaRPr lang="zh-CN" altLang="en-US" dirty="0">
            <a:latin typeface="Verdana" panose="020B0604030504040204" pitchFamily="34" charset="0"/>
            <a:cs typeface="Verdana" panose="020B0604030504040204" pitchFamily="34" charset="0"/>
          </a:endParaRPr>
        </a:p>
      </dgm:t>
    </dgm:pt>
    <dgm:pt modelId="{CA70BEA8-A372-4D99-8311-0EAB91E79A1D}" cxnId="{3B9675DC-0352-4C76-AB7F-B46B0D86B7BF}" type="parTrans">
      <dgm:prSet/>
      <dgm:spPr/>
      <dgm:t>
        <a:bodyPr/>
        <a:lstStyle/>
        <a:p>
          <a:endParaRPr lang="zh-CN" altLang="en-US">
            <a:latin typeface="Verdana" panose="020B0604030504040204" pitchFamily="34" charset="0"/>
            <a:cs typeface="Verdana" panose="020B0604030504040204" pitchFamily="34" charset="0"/>
          </a:endParaRPr>
        </a:p>
      </dgm:t>
    </dgm:pt>
    <dgm:pt modelId="{EDA29A9B-C0D5-410C-8B0B-FA22C7C2DFBA}" cxnId="{3B9675DC-0352-4C76-AB7F-B46B0D86B7BF}" type="sibTrans">
      <dgm:prSet/>
      <dgm:spPr/>
      <dgm:t>
        <a:bodyPr/>
        <a:lstStyle/>
        <a:p>
          <a:endParaRPr lang="zh-CN" altLang="en-US">
            <a:latin typeface="Verdana" panose="020B0604030504040204" pitchFamily="34" charset="0"/>
            <a:cs typeface="Verdana" panose="020B0604030504040204" pitchFamily="34" charset="0"/>
          </a:endParaRPr>
        </a:p>
      </dgm:t>
    </dgm:pt>
    <dgm:pt modelId="{FCD336CE-7AA0-4039-A43A-E2C370EFCB0A}">
      <dgm:prSet/>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10" action="ppaction://hlinksldjump"/>
            </a:rPr>
            <a:t>ROBUST</a:t>
          </a:r>
          <a:endParaRPr lang="zh-CN" altLang="en-US" dirty="0">
            <a:latin typeface="Verdana" panose="020B0604030504040204" pitchFamily="34" charset="0"/>
            <a:cs typeface="Verdana" panose="020B0604030504040204" pitchFamily="34" charset="0"/>
          </a:endParaRPr>
        </a:p>
      </dgm:t>
    </dgm:pt>
    <dgm:pt modelId="{D839F7D2-8D69-42F2-9F2E-A2159FA8D134}" cxnId="{A6B9356D-0CEB-438F-B90D-7C6770EE417E}" type="parTrans">
      <dgm:prSet/>
      <dgm:spPr/>
      <dgm:t>
        <a:bodyPr/>
        <a:lstStyle/>
        <a:p>
          <a:endParaRPr lang="zh-CN" altLang="en-US">
            <a:latin typeface="Verdana" panose="020B0604030504040204" pitchFamily="34" charset="0"/>
            <a:cs typeface="Verdana" panose="020B0604030504040204" pitchFamily="34" charset="0"/>
          </a:endParaRPr>
        </a:p>
      </dgm:t>
    </dgm:pt>
    <dgm:pt modelId="{8AA3C5B3-0150-4D9C-A75F-167B0FC07066}" cxnId="{A6B9356D-0CEB-438F-B90D-7C6770EE417E}" type="sibTrans">
      <dgm:prSet/>
      <dgm:spPr/>
      <dgm:t>
        <a:bodyPr/>
        <a:lstStyle/>
        <a:p>
          <a:endParaRPr lang="zh-CN" altLang="en-US">
            <a:latin typeface="Verdana" panose="020B0604030504040204" pitchFamily="34" charset="0"/>
            <a:cs typeface="Verdana" panose="020B0604030504040204" pitchFamily="34" charset="0"/>
          </a:endParaRPr>
        </a:p>
      </dgm:t>
    </dgm:pt>
    <dgm:pt modelId="{E3CC974C-AA24-4ECA-853C-FC96E3329759}">
      <dgm:prSet/>
      <dgm:spPr>
        <a:solidFill>
          <a:schemeClr val="tx2">
            <a:lumMod val="40000"/>
            <a:lumOff val="60000"/>
          </a:schemeClr>
        </a:solidFill>
      </dgm:spPr>
      <dgm: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hlinkClick xmlns:r="http://schemas.openxmlformats.org/officeDocument/2006/relationships" r:id="rId11" action="ppaction://hlinksldjump"/>
            </a:rPr>
            <a:t>SSEQ</a:t>
          </a:r>
          <a:endParaRPr lang="zh-CN" altLang="en-US" dirty="0">
            <a:latin typeface="Verdana" panose="020B0604030504040204" pitchFamily="34" charset="0"/>
            <a:cs typeface="Verdana" panose="020B0604030504040204" pitchFamily="34" charset="0"/>
          </a:endParaRPr>
        </a:p>
      </dgm:t>
    </dgm:pt>
    <dgm:pt modelId="{B7666E1F-3470-4926-9358-8FCFB0D793E4}" cxnId="{7BC0F061-96B4-4492-9A1B-488FCF710975}" type="parTrans">
      <dgm:prSet/>
      <dgm:spPr/>
      <dgm:t>
        <a:bodyPr/>
        <a:lstStyle/>
        <a:p>
          <a:endParaRPr lang="zh-CN" altLang="en-US">
            <a:latin typeface="Verdana" panose="020B0604030504040204" pitchFamily="34" charset="0"/>
            <a:cs typeface="Verdana" panose="020B0604030504040204" pitchFamily="34" charset="0"/>
          </a:endParaRPr>
        </a:p>
      </dgm:t>
    </dgm:pt>
    <dgm:pt modelId="{3F08B30C-9CE1-44FC-87CF-49CB8A2798FD}" cxnId="{7BC0F061-96B4-4492-9A1B-488FCF710975}" type="sibTrans">
      <dgm:prSet/>
      <dgm:spPr/>
      <dgm:t>
        <a:bodyPr/>
        <a:lstStyle/>
        <a:p>
          <a:endParaRPr lang="zh-CN" altLang="en-US">
            <a:latin typeface="Verdana" panose="020B0604030504040204" pitchFamily="34" charset="0"/>
            <a:cs typeface="Verdana" panose="020B0604030504040204" pitchFamily="34" charset="0"/>
          </a:endParaRPr>
        </a:p>
      </dgm:t>
    </dgm:pt>
    <dgm:pt modelId="{088CBC3A-647E-4028-96D4-3F6C292ECB77}" type="pres">
      <dgm:prSet presAssocID="{BDC24702-906C-45A7-8283-853325FA1951}" presName="diagram" presStyleCnt="0">
        <dgm:presLayoutVars>
          <dgm:chPref val="1"/>
          <dgm:dir/>
          <dgm:animOne val="branch"/>
          <dgm:animLvl val="lvl"/>
          <dgm:resizeHandles val="exact"/>
        </dgm:presLayoutVars>
      </dgm:prSet>
      <dgm:spPr/>
      <dgm:t>
        <a:bodyPr/>
        <a:lstStyle/>
        <a:p>
          <a:endParaRPr lang="zh-CN" altLang="en-US"/>
        </a:p>
      </dgm:t>
    </dgm:pt>
    <dgm:pt modelId="{1521DDEB-5EFB-4285-8C82-33CE69A02719}" type="pres">
      <dgm:prSet presAssocID="{26C0A952-02C6-41E3-BFB2-0954839E8056}" presName="root1" presStyleCnt="0"/>
      <dgm:spPr/>
    </dgm:pt>
    <dgm:pt modelId="{801F6456-1F20-4076-91CB-CF431E103B35}" type="pres">
      <dgm:prSet presAssocID="{26C0A952-02C6-41E3-BFB2-0954839E8056}" presName="LevelOneTextNode" presStyleLbl="node0" presStyleIdx="0" presStyleCnt="1" custFlipHor="1" custScaleX="13338" custScaleY="25115" custLinFactNeighborX="-83848" custLinFactNeighborY="34274">
        <dgm:presLayoutVars>
          <dgm:chPref val="3"/>
        </dgm:presLayoutVars>
      </dgm:prSet>
      <dgm:spPr/>
      <dgm:t>
        <a:bodyPr/>
        <a:lstStyle/>
        <a:p>
          <a:endParaRPr lang="zh-CN" altLang="en-US"/>
        </a:p>
      </dgm:t>
    </dgm:pt>
    <dgm:pt modelId="{ADABB6AF-3637-41AC-B727-64566EB3245E}" type="pres">
      <dgm:prSet presAssocID="{26C0A952-02C6-41E3-BFB2-0954839E8056}" presName="level2hierChild" presStyleCnt="0"/>
      <dgm:spPr/>
    </dgm:pt>
    <dgm:pt modelId="{7629C24B-232B-47F2-AE4C-0D6FDEA9E1C7}" type="pres">
      <dgm:prSet presAssocID="{02196635-4BDF-4A08-8ABE-73DF3F77F853}" presName="conn2-1" presStyleLbl="parChTrans1D2" presStyleIdx="0" presStyleCnt="2"/>
      <dgm:spPr/>
      <dgm:t>
        <a:bodyPr/>
        <a:lstStyle/>
        <a:p>
          <a:endParaRPr lang="zh-CN" altLang="en-US"/>
        </a:p>
      </dgm:t>
    </dgm:pt>
    <dgm:pt modelId="{258F26C2-B573-4A5B-9DBB-CED9BBF0908C}" type="pres">
      <dgm:prSet presAssocID="{02196635-4BDF-4A08-8ABE-73DF3F77F853}" presName="connTx" presStyleLbl="parChTrans1D2" presStyleIdx="0" presStyleCnt="2"/>
      <dgm:spPr/>
      <dgm:t>
        <a:bodyPr/>
        <a:lstStyle/>
        <a:p>
          <a:endParaRPr lang="zh-CN" altLang="en-US"/>
        </a:p>
      </dgm:t>
    </dgm:pt>
    <dgm:pt modelId="{E70BCEC8-A516-4D44-8E7D-CE65006E914F}" type="pres">
      <dgm:prSet presAssocID="{AB740A26-5384-4846-A15A-45359A0D0769}" presName="root2" presStyleCnt="0"/>
      <dgm:spPr/>
    </dgm:pt>
    <dgm:pt modelId="{9405CFE1-F3E8-4082-9F08-E5C9F6F1FBA9}" type="pres">
      <dgm:prSet presAssocID="{AB740A26-5384-4846-A15A-45359A0D0769}" presName="LevelTwoTextNode" presStyleLbl="node2" presStyleIdx="0" presStyleCnt="2" custScaleX="129677" custScaleY="147353" custLinFactNeighborX="-68968">
        <dgm:presLayoutVars>
          <dgm:chPref val="3"/>
        </dgm:presLayoutVars>
      </dgm:prSet>
      <dgm:spPr/>
      <dgm:t>
        <a:bodyPr/>
        <a:lstStyle/>
        <a:p>
          <a:endParaRPr lang="zh-CN" altLang="en-US"/>
        </a:p>
      </dgm:t>
    </dgm:pt>
    <dgm:pt modelId="{0702F593-D8F4-4371-9FA8-708DA3A33B35}" type="pres">
      <dgm:prSet presAssocID="{AB740A26-5384-4846-A15A-45359A0D0769}" presName="level3hierChild" presStyleCnt="0"/>
      <dgm:spPr/>
    </dgm:pt>
    <dgm:pt modelId="{B4B288E3-1328-4D5E-9835-9DE9BCEC8A6F}" type="pres">
      <dgm:prSet presAssocID="{950DDFE8-68D6-49F9-B2FE-6A7604CA2AF4}" presName="conn2-1" presStyleLbl="parChTrans1D3" presStyleIdx="0" presStyleCnt="4"/>
      <dgm:spPr/>
      <dgm:t>
        <a:bodyPr/>
        <a:lstStyle/>
        <a:p>
          <a:endParaRPr lang="zh-CN" altLang="en-US"/>
        </a:p>
      </dgm:t>
    </dgm:pt>
    <dgm:pt modelId="{B0BAD321-9C02-4EDB-8322-3136F88E6540}" type="pres">
      <dgm:prSet presAssocID="{950DDFE8-68D6-49F9-B2FE-6A7604CA2AF4}" presName="connTx" presStyleLbl="parChTrans1D3" presStyleIdx="0" presStyleCnt="4"/>
      <dgm:spPr/>
      <dgm:t>
        <a:bodyPr/>
        <a:lstStyle/>
        <a:p>
          <a:endParaRPr lang="zh-CN" altLang="en-US"/>
        </a:p>
      </dgm:t>
    </dgm:pt>
    <dgm:pt modelId="{384A1542-19A7-4D52-87E7-03CA65F2A322}" type="pres">
      <dgm:prSet presAssocID="{BB227BEC-E853-49BC-88BE-BA4F09025626}" presName="root2" presStyleCnt="0"/>
      <dgm:spPr/>
    </dgm:pt>
    <dgm:pt modelId="{6BA31C67-5F7D-4C40-956C-7648FBE17F9E}" type="pres">
      <dgm:prSet presAssocID="{BB227BEC-E853-49BC-88BE-BA4F09025626}" presName="LevelTwoTextNode" presStyleLbl="node3" presStyleIdx="0" presStyleCnt="4" custScaleX="215319" custScaleY="96451" custLinFactX="200000" custLinFactNeighborX="217243" custLinFactNeighborY="14134">
        <dgm:presLayoutVars>
          <dgm:chPref val="3"/>
        </dgm:presLayoutVars>
      </dgm:prSet>
      <dgm:spPr/>
      <dgm:t>
        <a:bodyPr/>
        <a:lstStyle/>
        <a:p>
          <a:endParaRPr lang="zh-CN" altLang="en-US"/>
        </a:p>
      </dgm:t>
    </dgm:pt>
    <dgm:pt modelId="{2340CDB8-AA1D-469E-B58F-749EA262F345}" type="pres">
      <dgm:prSet presAssocID="{BB227BEC-E853-49BC-88BE-BA4F09025626}" presName="level3hierChild" presStyleCnt="0"/>
      <dgm:spPr/>
    </dgm:pt>
    <dgm:pt modelId="{10B13E99-0AEE-43F7-8D71-A62AB52C3298}" type="pres">
      <dgm:prSet presAssocID="{F2800456-113F-4FF4-BF22-F5EC52CCB5B5}" presName="conn2-1" presStyleLbl="parChTrans1D3" presStyleIdx="1" presStyleCnt="4"/>
      <dgm:spPr/>
      <dgm:t>
        <a:bodyPr/>
        <a:lstStyle/>
        <a:p>
          <a:endParaRPr lang="zh-CN" altLang="en-US"/>
        </a:p>
      </dgm:t>
    </dgm:pt>
    <dgm:pt modelId="{3FDD0F14-0907-4B08-A665-D9AA8E5FF7E8}" type="pres">
      <dgm:prSet presAssocID="{F2800456-113F-4FF4-BF22-F5EC52CCB5B5}" presName="connTx" presStyleLbl="parChTrans1D3" presStyleIdx="1" presStyleCnt="4"/>
      <dgm:spPr/>
      <dgm:t>
        <a:bodyPr/>
        <a:lstStyle/>
        <a:p>
          <a:endParaRPr lang="zh-CN" altLang="en-US"/>
        </a:p>
      </dgm:t>
    </dgm:pt>
    <dgm:pt modelId="{0D9D36BF-E993-4C63-A2A1-6B614EAB4ECD}" type="pres">
      <dgm:prSet presAssocID="{88487A87-BAEA-461E-BF9B-72F179369980}" presName="root2" presStyleCnt="0"/>
      <dgm:spPr/>
    </dgm:pt>
    <dgm:pt modelId="{6B42E1B5-60D7-43A9-A07B-D3629C043CA7}" type="pres">
      <dgm:prSet presAssocID="{88487A87-BAEA-461E-BF9B-72F179369980}" presName="LevelTwoTextNode" presStyleLbl="node3" presStyleIdx="1" presStyleCnt="4" custScaleX="215319" custScaleY="96451" custLinFactX="200000" custLinFactNeighborX="217243" custLinFactNeighborY="18778">
        <dgm:presLayoutVars>
          <dgm:chPref val="3"/>
        </dgm:presLayoutVars>
      </dgm:prSet>
      <dgm:spPr/>
      <dgm:t>
        <a:bodyPr/>
        <a:lstStyle/>
        <a:p>
          <a:endParaRPr lang="zh-CN" altLang="en-US"/>
        </a:p>
      </dgm:t>
    </dgm:pt>
    <dgm:pt modelId="{A179DAE2-246A-4535-949B-E13E8148E091}" type="pres">
      <dgm:prSet presAssocID="{88487A87-BAEA-461E-BF9B-72F179369980}" presName="level3hierChild" presStyleCnt="0"/>
      <dgm:spPr/>
    </dgm:pt>
    <dgm:pt modelId="{C904D21A-E1F6-4CB5-B927-22CB8E5401B6}" type="pres">
      <dgm:prSet presAssocID="{F4E225DB-1348-4F22-B812-511E346AB4AF}" presName="conn2-1" presStyleLbl="parChTrans1D2" presStyleIdx="1" presStyleCnt="2"/>
      <dgm:spPr/>
      <dgm:t>
        <a:bodyPr/>
        <a:lstStyle/>
        <a:p>
          <a:endParaRPr lang="zh-CN" altLang="en-US"/>
        </a:p>
      </dgm:t>
    </dgm:pt>
    <dgm:pt modelId="{5DEA9B56-6E78-4A6A-8C1D-C26A352300DF}" type="pres">
      <dgm:prSet presAssocID="{F4E225DB-1348-4F22-B812-511E346AB4AF}" presName="connTx" presStyleLbl="parChTrans1D2" presStyleIdx="1" presStyleCnt="2"/>
      <dgm:spPr/>
      <dgm:t>
        <a:bodyPr/>
        <a:lstStyle/>
        <a:p>
          <a:endParaRPr lang="zh-CN" altLang="en-US"/>
        </a:p>
      </dgm:t>
    </dgm:pt>
    <dgm:pt modelId="{E357B151-7B91-4417-934A-D25DD74D1C3B}" type="pres">
      <dgm:prSet presAssocID="{17673D0D-EA8C-491B-97D8-A68001657B94}" presName="root2" presStyleCnt="0"/>
      <dgm:spPr/>
    </dgm:pt>
    <dgm:pt modelId="{FA7A8ABF-C58B-4927-A42A-A7F51B41B944}" type="pres">
      <dgm:prSet presAssocID="{17673D0D-EA8C-491B-97D8-A68001657B94}" presName="LevelTwoTextNode" presStyleLbl="node2" presStyleIdx="1" presStyleCnt="2" custScaleX="129677" custScaleY="147353" custLinFactNeighborX="-68968">
        <dgm:presLayoutVars>
          <dgm:chPref val="3"/>
        </dgm:presLayoutVars>
      </dgm:prSet>
      <dgm:spPr/>
      <dgm:t>
        <a:bodyPr/>
        <a:lstStyle/>
        <a:p>
          <a:endParaRPr lang="zh-CN" altLang="en-US"/>
        </a:p>
      </dgm:t>
    </dgm:pt>
    <dgm:pt modelId="{13B43B40-4108-440F-90F6-54F34BCF5C27}" type="pres">
      <dgm:prSet presAssocID="{17673D0D-EA8C-491B-97D8-A68001657B94}" presName="level3hierChild" presStyleCnt="0"/>
      <dgm:spPr/>
    </dgm:pt>
    <dgm:pt modelId="{619EF7E9-3392-4BE7-994C-B852FE03B21E}" type="pres">
      <dgm:prSet presAssocID="{015CD82A-6244-4960-AD48-DF10595DFFD5}" presName="conn2-1" presStyleLbl="parChTrans1D3" presStyleIdx="2" presStyleCnt="4"/>
      <dgm:spPr/>
      <dgm:t>
        <a:bodyPr/>
        <a:lstStyle/>
        <a:p>
          <a:endParaRPr lang="zh-CN" altLang="en-US"/>
        </a:p>
      </dgm:t>
    </dgm:pt>
    <dgm:pt modelId="{8AEB16D3-2B23-48DD-B1E4-A71EF3DA3ADA}" type="pres">
      <dgm:prSet presAssocID="{015CD82A-6244-4960-AD48-DF10595DFFD5}" presName="connTx" presStyleLbl="parChTrans1D3" presStyleIdx="2" presStyleCnt="4"/>
      <dgm:spPr/>
      <dgm:t>
        <a:bodyPr/>
        <a:lstStyle/>
        <a:p>
          <a:endParaRPr lang="zh-CN" altLang="en-US"/>
        </a:p>
      </dgm:t>
    </dgm:pt>
    <dgm:pt modelId="{25FDDAFC-9DD1-421A-B069-3F608AFAD7B5}" type="pres">
      <dgm:prSet presAssocID="{A81F2DEB-CC8A-4C92-A90B-ECD15A46B803}" presName="root2" presStyleCnt="0"/>
      <dgm:spPr/>
    </dgm:pt>
    <dgm:pt modelId="{ECF68A8B-2BAA-48F4-81D5-74E57DDEACEF}" type="pres">
      <dgm:prSet presAssocID="{A81F2DEB-CC8A-4C92-A90B-ECD15A46B803}" presName="LevelTwoTextNode" presStyleLbl="node3" presStyleIdx="2" presStyleCnt="4" custScaleX="129677" custScaleY="147353" custLinFactNeighborX="-32453" custLinFactNeighborY="-46976">
        <dgm:presLayoutVars>
          <dgm:chPref val="3"/>
        </dgm:presLayoutVars>
      </dgm:prSet>
      <dgm:spPr/>
      <dgm:t>
        <a:bodyPr/>
        <a:lstStyle/>
        <a:p>
          <a:endParaRPr lang="zh-CN" altLang="en-US"/>
        </a:p>
      </dgm:t>
    </dgm:pt>
    <dgm:pt modelId="{FBC1D2EF-CA48-4F66-86F0-43CD2415A986}" type="pres">
      <dgm:prSet presAssocID="{A81F2DEB-CC8A-4C92-A90B-ECD15A46B803}" presName="level3hierChild" presStyleCnt="0"/>
      <dgm:spPr/>
    </dgm:pt>
    <dgm:pt modelId="{56441222-7A35-4DE7-9A39-206AE1AC7488}" type="pres">
      <dgm:prSet presAssocID="{9069A0EC-54A9-415E-9E41-171229A86DE6}" presName="conn2-1" presStyleLbl="parChTrans1D4" presStyleIdx="0" presStyleCnt="11"/>
      <dgm:spPr/>
      <dgm:t>
        <a:bodyPr/>
        <a:lstStyle/>
        <a:p>
          <a:endParaRPr lang="zh-CN" altLang="en-US"/>
        </a:p>
      </dgm:t>
    </dgm:pt>
    <dgm:pt modelId="{9EDD4CA4-F3B5-4B44-BD3D-775962B39D36}" type="pres">
      <dgm:prSet presAssocID="{9069A0EC-54A9-415E-9E41-171229A86DE6}" presName="connTx" presStyleLbl="parChTrans1D4" presStyleIdx="0" presStyleCnt="11"/>
      <dgm:spPr/>
      <dgm:t>
        <a:bodyPr/>
        <a:lstStyle/>
        <a:p>
          <a:endParaRPr lang="zh-CN" altLang="en-US"/>
        </a:p>
      </dgm:t>
    </dgm:pt>
    <dgm:pt modelId="{72D9BF05-5302-4632-882A-1BFAA6E32C9A}" type="pres">
      <dgm:prSet presAssocID="{F661A0F6-B3C2-4D26-ABE5-923E92CE28AD}" presName="root2" presStyleCnt="0"/>
      <dgm:spPr/>
    </dgm:pt>
    <dgm:pt modelId="{C3B8F6D9-EF70-4827-9F89-428C7567A3BC}" type="pres">
      <dgm:prSet presAssocID="{F661A0F6-B3C2-4D26-ABE5-923E92CE28AD}" presName="LevelTwoTextNode" presStyleLbl="node4" presStyleIdx="0" presStyleCnt="11" custScaleX="215319" custScaleY="96451" custLinFactX="100000" custLinFactNeighborX="148698" custLinFactNeighborY="13320">
        <dgm:presLayoutVars>
          <dgm:chPref val="3"/>
        </dgm:presLayoutVars>
      </dgm:prSet>
      <dgm:spPr/>
      <dgm:t>
        <a:bodyPr/>
        <a:lstStyle/>
        <a:p>
          <a:endParaRPr lang="zh-CN" altLang="en-US"/>
        </a:p>
      </dgm:t>
    </dgm:pt>
    <dgm:pt modelId="{56A0BA48-BD58-4CB6-AE0C-64D6AEC7CA40}" type="pres">
      <dgm:prSet presAssocID="{F661A0F6-B3C2-4D26-ABE5-923E92CE28AD}" presName="level3hierChild" presStyleCnt="0"/>
      <dgm:spPr/>
    </dgm:pt>
    <dgm:pt modelId="{34910E49-C29B-4917-84F2-317BED8707AA}" type="pres">
      <dgm:prSet presAssocID="{A64BEDD4-0DDE-4F73-B971-AC1ADCFB3B88}" presName="conn2-1" presStyleLbl="parChTrans1D4" presStyleIdx="1" presStyleCnt="11"/>
      <dgm:spPr/>
      <dgm:t>
        <a:bodyPr/>
        <a:lstStyle/>
        <a:p>
          <a:endParaRPr lang="zh-CN" altLang="en-US"/>
        </a:p>
      </dgm:t>
    </dgm:pt>
    <dgm:pt modelId="{2C171A18-B3E2-446E-94BA-81B38A5CAD24}" type="pres">
      <dgm:prSet presAssocID="{A64BEDD4-0DDE-4F73-B971-AC1ADCFB3B88}" presName="connTx" presStyleLbl="parChTrans1D4" presStyleIdx="1" presStyleCnt="11"/>
      <dgm:spPr/>
      <dgm:t>
        <a:bodyPr/>
        <a:lstStyle/>
        <a:p>
          <a:endParaRPr lang="zh-CN" altLang="en-US"/>
        </a:p>
      </dgm:t>
    </dgm:pt>
    <dgm:pt modelId="{0FF0B27D-AE2A-4DD1-8D8C-FE776CA67A77}" type="pres">
      <dgm:prSet presAssocID="{73E07056-52E0-4FB9-9D51-1EF8E7ADE31A}" presName="root2" presStyleCnt="0"/>
      <dgm:spPr/>
    </dgm:pt>
    <dgm:pt modelId="{65BD987D-7818-4346-BBC9-98164C28E32D}" type="pres">
      <dgm:prSet presAssocID="{73E07056-52E0-4FB9-9D51-1EF8E7ADE31A}" presName="LevelTwoTextNode" presStyleLbl="node4" presStyleIdx="1" presStyleCnt="11" custScaleX="215319" custScaleY="96451" custLinFactX="100000" custLinFactNeighborX="148698" custLinFactNeighborY="7863">
        <dgm:presLayoutVars>
          <dgm:chPref val="3"/>
        </dgm:presLayoutVars>
      </dgm:prSet>
      <dgm:spPr/>
      <dgm:t>
        <a:bodyPr/>
        <a:lstStyle/>
        <a:p>
          <a:endParaRPr lang="zh-CN" altLang="en-US"/>
        </a:p>
      </dgm:t>
    </dgm:pt>
    <dgm:pt modelId="{DA5BEC05-DAF8-455F-9BB1-9EC1D959CD51}" type="pres">
      <dgm:prSet presAssocID="{73E07056-52E0-4FB9-9D51-1EF8E7ADE31A}" presName="level3hierChild" presStyleCnt="0"/>
      <dgm:spPr/>
    </dgm:pt>
    <dgm:pt modelId="{FAF8BEB7-3532-4469-8128-FB90CEA5EDD0}" type="pres">
      <dgm:prSet presAssocID="{D7CD39BF-3BA1-462F-BF1B-FE2D38639B27}" presName="conn2-1" presStyleLbl="parChTrans1D4" presStyleIdx="2" presStyleCnt="11"/>
      <dgm:spPr/>
      <dgm:t>
        <a:bodyPr/>
        <a:lstStyle/>
        <a:p>
          <a:endParaRPr lang="zh-CN" altLang="en-US"/>
        </a:p>
      </dgm:t>
    </dgm:pt>
    <dgm:pt modelId="{EA13973D-E59A-4ABB-A9BD-C34C8242DF06}" type="pres">
      <dgm:prSet presAssocID="{D7CD39BF-3BA1-462F-BF1B-FE2D38639B27}" presName="connTx" presStyleLbl="parChTrans1D4" presStyleIdx="2" presStyleCnt="11"/>
      <dgm:spPr/>
      <dgm:t>
        <a:bodyPr/>
        <a:lstStyle/>
        <a:p>
          <a:endParaRPr lang="zh-CN" altLang="en-US"/>
        </a:p>
      </dgm:t>
    </dgm:pt>
    <dgm:pt modelId="{DCFD1EE1-F5D6-4E1D-87F0-35C8125DC062}" type="pres">
      <dgm:prSet presAssocID="{46DA43FC-518F-468D-BA75-314D66375386}" presName="root2" presStyleCnt="0"/>
      <dgm:spPr/>
    </dgm:pt>
    <dgm:pt modelId="{42180EB5-D5BB-4B22-B94A-0E194C73FD0B}" type="pres">
      <dgm:prSet presAssocID="{46DA43FC-518F-468D-BA75-314D66375386}" presName="LevelTwoTextNode" presStyleLbl="node4" presStyleIdx="2" presStyleCnt="11" custScaleX="215319" custScaleY="96451" custLinFactX="100000" custLinFactNeighborX="152107" custLinFactNeighborY="2405">
        <dgm:presLayoutVars>
          <dgm:chPref val="3"/>
        </dgm:presLayoutVars>
      </dgm:prSet>
      <dgm:spPr/>
      <dgm:t>
        <a:bodyPr/>
        <a:lstStyle/>
        <a:p>
          <a:endParaRPr lang="zh-CN" altLang="en-US"/>
        </a:p>
      </dgm:t>
    </dgm:pt>
    <dgm:pt modelId="{9065478E-B76F-4616-8A4E-FB7BA62104E5}" type="pres">
      <dgm:prSet presAssocID="{46DA43FC-518F-468D-BA75-314D66375386}" presName="level3hierChild" presStyleCnt="0"/>
      <dgm:spPr/>
    </dgm:pt>
    <dgm:pt modelId="{142353E2-2D41-4520-A67F-4ADAC2470A09}" type="pres">
      <dgm:prSet presAssocID="{3A11C5EF-EFDF-4EF9-9EDD-5F6CC887CA36}" presName="conn2-1" presStyleLbl="parChTrans1D3" presStyleIdx="3" presStyleCnt="4"/>
      <dgm:spPr/>
      <dgm:t>
        <a:bodyPr/>
        <a:lstStyle/>
        <a:p>
          <a:endParaRPr lang="zh-CN" altLang="en-US"/>
        </a:p>
      </dgm:t>
    </dgm:pt>
    <dgm:pt modelId="{FEE8954B-4F82-4E10-9955-3EDFA1F13DE1}" type="pres">
      <dgm:prSet presAssocID="{3A11C5EF-EFDF-4EF9-9EDD-5F6CC887CA36}" presName="connTx" presStyleLbl="parChTrans1D3" presStyleIdx="3" presStyleCnt="4"/>
      <dgm:spPr/>
      <dgm:t>
        <a:bodyPr/>
        <a:lstStyle/>
        <a:p>
          <a:endParaRPr lang="zh-CN" altLang="en-US"/>
        </a:p>
      </dgm:t>
    </dgm:pt>
    <dgm:pt modelId="{EB953DEC-792D-4F36-B8EE-4427AA544DD4}" type="pres">
      <dgm:prSet presAssocID="{20E218D7-3899-4B68-A463-80639EBFBA9F}" presName="root2" presStyleCnt="0"/>
      <dgm:spPr/>
    </dgm:pt>
    <dgm:pt modelId="{FFA641DA-54E1-49A5-84EB-68DD369DAEE2}" type="pres">
      <dgm:prSet presAssocID="{20E218D7-3899-4B68-A463-80639EBFBA9F}" presName="LevelTwoTextNode" presStyleLbl="node3" presStyleIdx="3" presStyleCnt="4" custScaleX="115577" custScaleY="167086" custLinFactNeighborX="-29160" custLinFactNeighborY="-11563">
        <dgm:presLayoutVars>
          <dgm:chPref val="3"/>
        </dgm:presLayoutVars>
      </dgm:prSet>
      <dgm:spPr/>
      <dgm:t>
        <a:bodyPr/>
        <a:lstStyle/>
        <a:p>
          <a:endParaRPr lang="zh-CN" altLang="en-US"/>
        </a:p>
      </dgm:t>
    </dgm:pt>
    <dgm:pt modelId="{CC980323-A492-46C1-85C8-9B737CD414E6}" type="pres">
      <dgm:prSet presAssocID="{20E218D7-3899-4B68-A463-80639EBFBA9F}" presName="level3hierChild" presStyleCnt="0"/>
      <dgm:spPr/>
    </dgm:pt>
    <dgm:pt modelId="{99B9DBF2-492F-44F9-B25D-2A1758A47D37}" type="pres">
      <dgm:prSet presAssocID="{7DBA1EED-1E48-4741-B0E0-D9460E82163D}" presName="conn2-1" presStyleLbl="parChTrans1D4" presStyleIdx="3" presStyleCnt="11"/>
      <dgm:spPr/>
      <dgm:t>
        <a:bodyPr/>
        <a:lstStyle/>
        <a:p>
          <a:endParaRPr lang="zh-CN" altLang="en-US"/>
        </a:p>
      </dgm:t>
    </dgm:pt>
    <dgm:pt modelId="{0865A9FE-0678-4AA5-9FD5-1A3A12CB4055}" type="pres">
      <dgm:prSet presAssocID="{7DBA1EED-1E48-4741-B0E0-D9460E82163D}" presName="connTx" presStyleLbl="parChTrans1D4" presStyleIdx="3" presStyleCnt="11"/>
      <dgm:spPr/>
      <dgm:t>
        <a:bodyPr/>
        <a:lstStyle/>
        <a:p>
          <a:endParaRPr lang="zh-CN" altLang="en-US"/>
        </a:p>
      </dgm:t>
    </dgm:pt>
    <dgm:pt modelId="{744A3376-8056-44ED-999E-CBE352639055}" type="pres">
      <dgm:prSet presAssocID="{74A4D071-716C-44A5-A16F-553E81A190BF}" presName="root2" presStyleCnt="0"/>
      <dgm:spPr/>
    </dgm:pt>
    <dgm:pt modelId="{CA8B076B-B6A7-476F-AB47-BDE9D2B71A3F}" type="pres">
      <dgm:prSet presAssocID="{74A4D071-716C-44A5-A16F-553E81A190BF}" presName="LevelTwoTextNode" presStyleLbl="node4" presStyleIdx="3" presStyleCnt="11" custScaleX="164611" custScaleY="126631" custLinFactNeighborX="-23398" custLinFactNeighborY="-12450">
        <dgm:presLayoutVars>
          <dgm:chPref val="3"/>
        </dgm:presLayoutVars>
      </dgm:prSet>
      <dgm:spPr/>
      <dgm:t>
        <a:bodyPr/>
        <a:lstStyle/>
        <a:p>
          <a:endParaRPr lang="zh-CN" altLang="en-US"/>
        </a:p>
      </dgm:t>
    </dgm:pt>
    <dgm:pt modelId="{3C859767-9A76-4DF3-8F3B-753DC56B531A}" type="pres">
      <dgm:prSet presAssocID="{74A4D071-716C-44A5-A16F-553E81A190BF}" presName="level3hierChild" presStyleCnt="0"/>
      <dgm:spPr/>
    </dgm:pt>
    <dgm:pt modelId="{EAEF105F-0089-4F61-B8AC-31ABAEA864F8}" type="pres">
      <dgm:prSet presAssocID="{CA70BEA8-A372-4D99-8311-0EAB91E79A1D}" presName="conn2-1" presStyleLbl="parChTrans1D4" presStyleIdx="4" presStyleCnt="11"/>
      <dgm:spPr/>
      <dgm:t>
        <a:bodyPr/>
        <a:lstStyle/>
        <a:p>
          <a:endParaRPr lang="zh-CN" altLang="en-US"/>
        </a:p>
      </dgm:t>
    </dgm:pt>
    <dgm:pt modelId="{9296C8AE-33B1-4D78-A8DF-7FE878FBD3F4}" type="pres">
      <dgm:prSet presAssocID="{CA70BEA8-A372-4D99-8311-0EAB91E79A1D}" presName="connTx" presStyleLbl="parChTrans1D4" presStyleIdx="4" presStyleCnt="11"/>
      <dgm:spPr/>
      <dgm:t>
        <a:bodyPr/>
        <a:lstStyle/>
        <a:p>
          <a:endParaRPr lang="zh-CN" altLang="en-US"/>
        </a:p>
      </dgm:t>
    </dgm:pt>
    <dgm:pt modelId="{9FCE2293-014F-4430-9F75-CF44F484525A}" type="pres">
      <dgm:prSet presAssocID="{6190EAB1-D0CF-4AAE-AFBC-6689390973BC}" presName="root2" presStyleCnt="0"/>
      <dgm:spPr/>
    </dgm:pt>
    <dgm:pt modelId="{7DEBDE5E-DFB9-4159-A41E-DBC7240E9D89}" type="pres">
      <dgm:prSet presAssocID="{6190EAB1-D0CF-4AAE-AFBC-6689390973BC}" presName="LevelTwoTextNode" presStyleLbl="node4" presStyleIdx="4" presStyleCnt="11" custScaleX="215319" custScaleY="96451" custLinFactNeighborX="63675" custLinFactNeighborY="-3053">
        <dgm:presLayoutVars>
          <dgm:chPref val="3"/>
        </dgm:presLayoutVars>
      </dgm:prSet>
      <dgm:spPr/>
      <dgm:t>
        <a:bodyPr/>
        <a:lstStyle/>
        <a:p>
          <a:endParaRPr lang="zh-CN" altLang="en-US"/>
        </a:p>
      </dgm:t>
    </dgm:pt>
    <dgm:pt modelId="{A7D0432F-18DD-4450-84B7-D43B1DB3BA53}" type="pres">
      <dgm:prSet presAssocID="{6190EAB1-D0CF-4AAE-AFBC-6689390973BC}" presName="level3hierChild" presStyleCnt="0"/>
      <dgm:spPr/>
    </dgm:pt>
    <dgm:pt modelId="{9153FE79-47B2-4FA6-B4A7-60A46427E521}" type="pres">
      <dgm:prSet presAssocID="{D839F7D2-8D69-42F2-9F2E-A2159FA8D134}" presName="conn2-1" presStyleLbl="parChTrans1D4" presStyleIdx="5" presStyleCnt="11"/>
      <dgm:spPr/>
      <dgm:t>
        <a:bodyPr/>
        <a:lstStyle/>
        <a:p>
          <a:endParaRPr lang="zh-CN" altLang="en-US"/>
        </a:p>
      </dgm:t>
    </dgm:pt>
    <dgm:pt modelId="{4333D387-44DD-456E-ABFE-95CA57944B9D}" type="pres">
      <dgm:prSet presAssocID="{D839F7D2-8D69-42F2-9F2E-A2159FA8D134}" presName="connTx" presStyleLbl="parChTrans1D4" presStyleIdx="5" presStyleCnt="11"/>
      <dgm:spPr/>
      <dgm:t>
        <a:bodyPr/>
        <a:lstStyle/>
        <a:p>
          <a:endParaRPr lang="zh-CN" altLang="en-US"/>
        </a:p>
      </dgm:t>
    </dgm:pt>
    <dgm:pt modelId="{CC616D6F-01F9-404C-BA4B-38ECE3D66DE6}" type="pres">
      <dgm:prSet presAssocID="{FCD336CE-7AA0-4039-A43A-E2C370EFCB0A}" presName="root2" presStyleCnt="0"/>
      <dgm:spPr/>
    </dgm:pt>
    <dgm:pt modelId="{3A7E901D-9647-48AD-A323-8C99033A0D9C}" type="pres">
      <dgm:prSet presAssocID="{FCD336CE-7AA0-4039-A43A-E2C370EFCB0A}" presName="LevelTwoTextNode" presStyleLbl="node4" presStyleIdx="5" presStyleCnt="11" custScaleX="215319" custScaleY="96451" custLinFactNeighborX="63675" custLinFactNeighborY="-8511">
        <dgm:presLayoutVars>
          <dgm:chPref val="3"/>
        </dgm:presLayoutVars>
      </dgm:prSet>
      <dgm:spPr/>
      <dgm:t>
        <a:bodyPr/>
        <a:lstStyle/>
        <a:p>
          <a:endParaRPr lang="zh-CN" altLang="en-US"/>
        </a:p>
      </dgm:t>
    </dgm:pt>
    <dgm:pt modelId="{A3C68C86-8A07-4C9A-BD33-4570B3331C2A}" type="pres">
      <dgm:prSet presAssocID="{FCD336CE-7AA0-4039-A43A-E2C370EFCB0A}" presName="level3hierChild" presStyleCnt="0"/>
      <dgm:spPr/>
    </dgm:pt>
    <dgm:pt modelId="{14C55D54-CE19-4379-98ED-EB7B5E7F8580}" type="pres">
      <dgm:prSet presAssocID="{B7666E1F-3470-4926-9358-8FCFB0D793E4}" presName="conn2-1" presStyleLbl="parChTrans1D4" presStyleIdx="6" presStyleCnt="11"/>
      <dgm:spPr/>
      <dgm:t>
        <a:bodyPr/>
        <a:lstStyle/>
        <a:p>
          <a:endParaRPr lang="zh-CN" altLang="en-US"/>
        </a:p>
      </dgm:t>
    </dgm:pt>
    <dgm:pt modelId="{72E67E22-E5D1-42EF-B914-2B86AD1F0AD8}" type="pres">
      <dgm:prSet presAssocID="{B7666E1F-3470-4926-9358-8FCFB0D793E4}" presName="connTx" presStyleLbl="parChTrans1D4" presStyleIdx="6" presStyleCnt="11"/>
      <dgm:spPr/>
      <dgm:t>
        <a:bodyPr/>
        <a:lstStyle/>
        <a:p>
          <a:endParaRPr lang="zh-CN" altLang="en-US"/>
        </a:p>
      </dgm:t>
    </dgm:pt>
    <dgm:pt modelId="{FB1D7E98-D293-43C2-A15E-DD0477636244}" type="pres">
      <dgm:prSet presAssocID="{E3CC974C-AA24-4ECA-853C-FC96E3329759}" presName="root2" presStyleCnt="0"/>
      <dgm:spPr/>
    </dgm:pt>
    <dgm:pt modelId="{1FC806DA-5C41-43D5-930D-332C62313013}" type="pres">
      <dgm:prSet presAssocID="{E3CC974C-AA24-4ECA-853C-FC96E3329759}" presName="LevelTwoTextNode" presStyleLbl="node4" presStyleIdx="6" presStyleCnt="11" custScaleX="215319" custScaleY="96451" custLinFactNeighborX="63675" custLinFactNeighborY="-7862">
        <dgm:presLayoutVars>
          <dgm:chPref val="3"/>
        </dgm:presLayoutVars>
      </dgm:prSet>
      <dgm:spPr/>
      <dgm:t>
        <a:bodyPr/>
        <a:lstStyle/>
        <a:p>
          <a:endParaRPr lang="zh-CN" altLang="en-US"/>
        </a:p>
      </dgm:t>
    </dgm:pt>
    <dgm:pt modelId="{CDC704B4-B8D8-45D8-9EA3-8370284FAE1A}" type="pres">
      <dgm:prSet presAssocID="{E3CC974C-AA24-4ECA-853C-FC96E3329759}" presName="level3hierChild" presStyleCnt="0"/>
      <dgm:spPr/>
    </dgm:pt>
    <dgm:pt modelId="{328622F7-577A-4764-8C0A-FFE054B77645}" type="pres">
      <dgm:prSet presAssocID="{87A3710E-2660-42E4-9253-14339F5A0019}" presName="conn2-1" presStyleLbl="parChTrans1D4" presStyleIdx="7" presStyleCnt="11"/>
      <dgm:spPr/>
      <dgm:t>
        <a:bodyPr/>
        <a:lstStyle/>
        <a:p>
          <a:endParaRPr lang="zh-CN" altLang="en-US"/>
        </a:p>
      </dgm:t>
    </dgm:pt>
    <dgm:pt modelId="{C2B9CC2E-52EC-42D8-AFA0-7E4FE2AE175F}" type="pres">
      <dgm:prSet presAssocID="{87A3710E-2660-42E4-9253-14339F5A0019}" presName="connTx" presStyleLbl="parChTrans1D4" presStyleIdx="7" presStyleCnt="11"/>
      <dgm:spPr/>
      <dgm:t>
        <a:bodyPr/>
        <a:lstStyle/>
        <a:p>
          <a:endParaRPr lang="zh-CN" altLang="en-US"/>
        </a:p>
      </dgm:t>
    </dgm:pt>
    <dgm:pt modelId="{A3659482-C74F-4074-8EED-32D1DE363E1C}" type="pres">
      <dgm:prSet presAssocID="{B20838A7-D86C-45FB-A834-DD2609BCFBB5}" presName="root2" presStyleCnt="0"/>
      <dgm:spPr/>
    </dgm:pt>
    <dgm:pt modelId="{EECCD9D0-5E43-413C-A5A9-13A6FA348600}" type="pres">
      <dgm:prSet presAssocID="{B20838A7-D86C-45FB-A834-DD2609BCFBB5}" presName="LevelTwoTextNode" presStyleLbl="node4" presStyleIdx="7" presStyleCnt="11" custScaleX="176982" custScaleY="139314" custLinFactNeighborX="-23482" custLinFactNeighborY="-19985">
        <dgm:presLayoutVars>
          <dgm:chPref val="3"/>
        </dgm:presLayoutVars>
      </dgm:prSet>
      <dgm:spPr/>
      <dgm:t>
        <a:bodyPr/>
        <a:lstStyle/>
        <a:p>
          <a:endParaRPr lang="zh-CN" altLang="en-US"/>
        </a:p>
      </dgm:t>
    </dgm:pt>
    <dgm:pt modelId="{6E2B079C-5FC8-4716-B24C-E3AF2BB2D503}" type="pres">
      <dgm:prSet presAssocID="{B20838A7-D86C-45FB-A834-DD2609BCFBB5}" presName="level3hierChild" presStyleCnt="0"/>
      <dgm:spPr/>
    </dgm:pt>
    <dgm:pt modelId="{6ED41837-8B8D-4688-BF90-00F2DB738A61}" type="pres">
      <dgm:prSet presAssocID="{23F8CAB7-70D9-4BB7-993D-890564EFC542}" presName="conn2-1" presStyleLbl="parChTrans1D4" presStyleIdx="8" presStyleCnt="11"/>
      <dgm:spPr/>
      <dgm:t>
        <a:bodyPr/>
        <a:lstStyle/>
        <a:p>
          <a:endParaRPr lang="zh-CN" altLang="en-US"/>
        </a:p>
      </dgm:t>
    </dgm:pt>
    <dgm:pt modelId="{C43D675B-A60E-4C64-85AC-DFB1F2471707}" type="pres">
      <dgm:prSet presAssocID="{23F8CAB7-70D9-4BB7-993D-890564EFC542}" presName="connTx" presStyleLbl="parChTrans1D4" presStyleIdx="8" presStyleCnt="11"/>
      <dgm:spPr/>
      <dgm:t>
        <a:bodyPr/>
        <a:lstStyle/>
        <a:p>
          <a:endParaRPr lang="zh-CN" altLang="en-US"/>
        </a:p>
      </dgm:t>
    </dgm:pt>
    <dgm:pt modelId="{C0DAB933-A43B-4DF2-A8BE-8D53DC859209}" type="pres">
      <dgm:prSet presAssocID="{52D25E0D-76DC-40B9-B3D3-129FE5EC74C5}" presName="root2" presStyleCnt="0"/>
      <dgm:spPr/>
    </dgm:pt>
    <dgm:pt modelId="{47E2C67C-2775-46FC-94B2-7E3239F94394}" type="pres">
      <dgm:prSet presAssocID="{52D25E0D-76DC-40B9-B3D3-129FE5EC74C5}" presName="LevelTwoTextNode" presStyleLbl="node4" presStyleIdx="8" presStyleCnt="11" custScaleX="215319" custScaleY="96451" custLinFactNeighborX="51304" custLinFactNeighborY="-3778">
        <dgm:presLayoutVars>
          <dgm:chPref val="3"/>
        </dgm:presLayoutVars>
      </dgm:prSet>
      <dgm:spPr/>
      <dgm:t>
        <a:bodyPr/>
        <a:lstStyle/>
        <a:p>
          <a:endParaRPr lang="zh-CN" altLang="en-US"/>
        </a:p>
      </dgm:t>
    </dgm:pt>
    <dgm:pt modelId="{BB6091CD-279E-4150-9348-B42FA9AADB74}" type="pres">
      <dgm:prSet presAssocID="{52D25E0D-76DC-40B9-B3D3-129FE5EC74C5}" presName="level3hierChild" presStyleCnt="0"/>
      <dgm:spPr/>
    </dgm:pt>
    <dgm:pt modelId="{09C5EADF-F88C-4BE2-905D-6C6055877BB0}" type="pres">
      <dgm:prSet presAssocID="{732C0776-7617-434E-A034-E7D905FFA9C6}" presName="conn2-1" presStyleLbl="parChTrans1D4" presStyleIdx="9" presStyleCnt="11"/>
      <dgm:spPr/>
      <dgm:t>
        <a:bodyPr/>
        <a:lstStyle/>
        <a:p>
          <a:endParaRPr lang="zh-CN" altLang="en-US"/>
        </a:p>
      </dgm:t>
    </dgm:pt>
    <dgm:pt modelId="{ADBBE434-9E9B-4B67-8A84-7BE4E9EEEFD3}" type="pres">
      <dgm:prSet presAssocID="{732C0776-7617-434E-A034-E7D905FFA9C6}" presName="connTx" presStyleLbl="parChTrans1D4" presStyleIdx="9" presStyleCnt="11"/>
      <dgm:spPr/>
      <dgm:t>
        <a:bodyPr/>
        <a:lstStyle/>
        <a:p>
          <a:endParaRPr lang="zh-CN" altLang="en-US"/>
        </a:p>
      </dgm:t>
    </dgm:pt>
    <dgm:pt modelId="{3C8DDA26-F197-46D7-BF34-3B4545C3CB13}" type="pres">
      <dgm:prSet presAssocID="{0C7D0B22-6151-4E9A-844A-85E804B68402}" presName="root2" presStyleCnt="0"/>
      <dgm:spPr/>
    </dgm:pt>
    <dgm:pt modelId="{EF1AE0F1-C4AE-4D36-BFE0-603CF4F73EF2}" type="pres">
      <dgm:prSet presAssocID="{0C7D0B22-6151-4E9A-844A-85E804B68402}" presName="LevelTwoTextNode" presStyleLbl="node4" presStyleIdx="9" presStyleCnt="11" custScaleX="215319" custScaleY="96451" custLinFactNeighborX="51304" custLinFactNeighborY="97318">
        <dgm:presLayoutVars>
          <dgm:chPref val="3"/>
        </dgm:presLayoutVars>
      </dgm:prSet>
      <dgm:spPr/>
      <dgm:t>
        <a:bodyPr/>
        <a:lstStyle/>
        <a:p>
          <a:endParaRPr lang="zh-CN" altLang="en-US"/>
        </a:p>
      </dgm:t>
    </dgm:pt>
    <dgm:pt modelId="{1252A582-2161-4B20-A09E-3E6313F9F3EB}" type="pres">
      <dgm:prSet presAssocID="{0C7D0B22-6151-4E9A-844A-85E804B68402}" presName="level3hierChild" presStyleCnt="0"/>
      <dgm:spPr/>
    </dgm:pt>
    <dgm:pt modelId="{D04348A3-38E3-44AA-BF6C-24F8DE5326B8}" type="pres">
      <dgm:prSet presAssocID="{FE3C2141-5912-46E1-AA90-8F80B53B176B}" presName="conn2-1" presStyleLbl="parChTrans1D4" presStyleIdx="10" presStyleCnt="11"/>
      <dgm:spPr/>
      <dgm:t>
        <a:bodyPr/>
        <a:lstStyle/>
        <a:p>
          <a:endParaRPr lang="zh-CN" altLang="en-US"/>
        </a:p>
      </dgm:t>
    </dgm:pt>
    <dgm:pt modelId="{47A3B842-2DD5-4A1B-A0AF-67C299FA8622}" type="pres">
      <dgm:prSet presAssocID="{FE3C2141-5912-46E1-AA90-8F80B53B176B}" presName="connTx" presStyleLbl="parChTrans1D4" presStyleIdx="10" presStyleCnt="11"/>
      <dgm:spPr/>
      <dgm:t>
        <a:bodyPr/>
        <a:lstStyle/>
        <a:p>
          <a:endParaRPr lang="zh-CN" altLang="en-US"/>
        </a:p>
      </dgm:t>
    </dgm:pt>
    <dgm:pt modelId="{6F04D824-98F2-4D83-916F-D0D9A70B2C02}" type="pres">
      <dgm:prSet presAssocID="{314FD90B-50AD-4DFC-8960-BBFAD4E3C87E}" presName="root2" presStyleCnt="0"/>
      <dgm:spPr/>
    </dgm:pt>
    <dgm:pt modelId="{705C6789-65E6-471F-9C79-ED9D38E5BAEE}" type="pres">
      <dgm:prSet presAssocID="{314FD90B-50AD-4DFC-8960-BBFAD4E3C87E}" presName="LevelTwoTextNode" presStyleLbl="node4" presStyleIdx="10" presStyleCnt="11" custScaleX="215319" custScaleY="96451" custLinFactY="-18129" custLinFactNeighborX="51304" custLinFactNeighborY="-100000">
        <dgm:presLayoutVars>
          <dgm:chPref val="3"/>
        </dgm:presLayoutVars>
      </dgm:prSet>
      <dgm:spPr/>
      <dgm:t>
        <a:bodyPr/>
        <a:lstStyle/>
        <a:p>
          <a:endParaRPr lang="zh-CN" altLang="en-US"/>
        </a:p>
      </dgm:t>
    </dgm:pt>
    <dgm:pt modelId="{69098AD4-FCC7-41AA-8506-A1E44F1FF828}" type="pres">
      <dgm:prSet presAssocID="{314FD90B-50AD-4DFC-8960-BBFAD4E3C87E}" presName="level3hierChild" presStyleCnt="0"/>
      <dgm:spPr/>
    </dgm:pt>
  </dgm:ptLst>
  <dgm:cxnLst>
    <dgm:cxn modelId="{AEE2B039-1F16-4BCF-8548-25D217488846}" type="presOf" srcId="{FE3C2141-5912-46E1-AA90-8F80B53B176B}" destId="{D04348A3-38E3-44AA-BF6C-24F8DE5326B8}" srcOrd="0" destOrd="0" presId="urn:microsoft.com/office/officeart/2005/8/layout/hierarchy2"/>
    <dgm:cxn modelId="{B79648B4-263E-4141-BAAA-691707C0DBC0}" type="presOf" srcId="{23F8CAB7-70D9-4BB7-993D-890564EFC542}" destId="{6ED41837-8B8D-4688-BF90-00F2DB738A61}" srcOrd="0" destOrd="0" presId="urn:microsoft.com/office/officeart/2005/8/layout/hierarchy2"/>
    <dgm:cxn modelId="{DE62BB1A-AC59-4DCA-8457-50770E257547}" type="presOf" srcId="{950DDFE8-68D6-49F9-B2FE-6A7604CA2AF4}" destId="{B4B288E3-1328-4D5E-9835-9DE9BCEC8A6F}" srcOrd="0" destOrd="0" presId="urn:microsoft.com/office/officeart/2005/8/layout/hierarchy2"/>
    <dgm:cxn modelId="{BEBC4BD5-D0F4-4726-8899-2B7ED66EB1F8}" srcId="{17673D0D-EA8C-491B-97D8-A68001657B94}" destId="{20E218D7-3899-4B68-A463-80639EBFBA9F}" srcOrd="1" destOrd="0" parTransId="{3A11C5EF-EFDF-4EF9-9EDD-5F6CC887CA36}" sibTransId="{D67B92DC-65A7-4A64-BBE1-64D8BC0F2A94}"/>
    <dgm:cxn modelId="{32CB779B-428C-40C6-A35D-6F8988DC278A}" type="presOf" srcId="{D839F7D2-8D69-42F2-9F2E-A2159FA8D134}" destId="{4333D387-44DD-456E-ABFE-95CA57944B9D}" srcOrd="1" destOrd="0" presId="urn:microsoft.com/office/officeart/2005/8/layout/hierarchy2"/>
    <dgm:cxn modelId="{2FB941E7-5750-49F6-8F17-9BA90B00586F}" type="presOf" srcId="{015CD82A-6244-4960-AD48-DF10595DFFD5}" destId="{8AEB16D3-2B23-48DD-B1E4-A71EF3DA3ADA}" srcOrd="1" destOrd="0" presId="urn:microsoft.com/office/officeart/2005/8/layout/hierarchy2"/>
    <dgm:cxn modelId="{D8C72B3F-5EA6-4E33-91C1-89485D1ED79F}" type="presOf" srcId="{B7666E1F-3470-4926-9358-8FCFB0D793E4}" destId="{14C55D54-CE19-4379-98ED-EB7B5E7F8580}" srcOrd="0" destOrd="0" presId="urn:microsoft.com/office/officeart/2005/8/layout/hierarchy2"/>
    <dgm:cxn modelId="{E3DE8827-F4A1-430F-ACD6-0A00C452859D}" type="presOf" srcId="{F4E225DB-1348-4F22-B812-511E346AB4AF}" destId="{5DEA9B56-6E78-4A6A-8C1D-C26A352300DF}" srcOrd="1" destOrd="0" presId="urn:microsoft.com/office/officeart/2005/8/layout/hierarchy2"/>
    <dgm:cxn modelId="{F2B6C8C4-6EF9-4797-874B-322C82D3D98E}" srcId="{B20838A7-D86C-45FB-A834-DD2609BCFBB5}" destId="{0C7D0B22-6151-4E9A-844A-85E804B68402}" srcOrd="1" destOrd="0" parTransId="{732C0776-7617-434E-A034-E7D905FFA9C6}" sibTransId="{0E78B89F-B62E-41A3-AA5D-8FC9A1ACA35F}"/>
    <dgm:cxn modelId="{557775E8-C6E0-49AA-B43F-D50F9AF28F79}" srcId="{B20838A7-D86C-45FB-A834-DD2609BCFBB5}" destId="{314FD90B-50AD-4DFC-8960-BBFAD4E3C87E}" srcOrd="2" destOrd="0" parTransId="{FE3C2141-5912-46E1-AA90-8F80B53B176B}" sibTransId="{350B9A70-7EFC-4E7E-92A6-265BA66CFE00}"/>
    <dgm:cxn modelId="{6A9DA57C-6362-4633-BED6-636B80F70BA3}" type="presOf" srcId="{17673D0D-EA8C-491B-97D8-A68001657B94}" destId="{FA7A8ABF-C58B-4927-A42A-A7F51B41B944}" srcOrd="0" destOrd="0" presId="urn:microsoft.com/office/officeart/2005/8/layout/hierarchy2"/>
    <dgm:cxn modelId="{253F243D-8CFC-45EE-9468-E5797365143A}" type="presOf" srcId="{0C7D0B22-6151-4E9A-844A-85E804B68402}" destId="{EF1AE0F1-C4AE-4D36-BFE0-603CF4F73EF2}" srcOrd="0" destOrd="0" presId="urn:microsoft.com/office/officeart/2005/8/layout/hierarchy2"/>
    <dgm:cxn modelId="{693EA076-101C-42C4-A357-2134C22E07AD}" type="presOf" srcId="{732C0776-7617-434E-A034-E7D905FFA9C6}" destId="{09C5EADF-F88C-4BE2-905D-6C6055877BB0}" srcOrd="0" destOrd="0" presId="urn:microsoft.com/office/officeart/2005/8/layout/hierarchy2"/>
    <dgm:cxn modelId="{DBCCB387-35C1-411F-A96A-D3C9E137E43E}" srcId="{AB740A26-5384-4846-A15A-45359A0D0769}" destId="{BB227BEC-E853-49BC-88BE-BA4F09025626}" srcOrd="0" destOrd="0" parTransId="{950DDFE8-68D6-49F9-B2FE-6A7604CA2AF4}" sibTransId="{5032D021-3266-42B3-9311-147428846939}"/>
    <dgm:cxn modelId="{C3FE0B44-6CD0-4E8F-B248-4C6C20B93EC0}" type="presOf" srcId="{87A3710E-2660-42E4-9253-14339F5A0019}" destId="{328622F7-577A-4764-8C0A-FFE054B77645}" srcOrd="0" destOrd="0" presId="urn:microsoft.com/office/officeart/2005/8/layout/hierarchy2"/>
    <dgm:cxn modelId="{46787CDE-25C1-438A-B82D-C16D2473B574}" type="presOf" srcId="{CA70BEA8-A372-4D99-8311-0EAB91E79A1D}" destId="{EAEF105F-0089-4F61-B8AC-31ABAEA864F8}" srcOrd="0" destOrd="0" presId="urn:microsoft.com/office/officeart/2005/8/layout/hierarchy2"/>
    <dgm:cxn modelId="{E9B06D4F-5F15-460C-A943-7631D1F3D91D}" type="presOf" srcId="{D7CD39BF-3BA1-462F-BF1B-FE2D38639B27}" destId="{EA13973D-E59A-4ABB-A9BD-C34C8242DF06}" srcOrd="1" destOrd="0" presId="urn:microsoft.com/office/officeart/2005/8/layout/hierarchy2"/>
    <dgm:cxn modelId="{3D12B0DF-63E0-4355-95CD-83838363C692}" type="presOf" srcId="{74A4D071-716C-44A5-A16F-553E81A190BF}" destId="{CA8B076B-B6A7-476F-AB47-BDE9D2B71A3F}" srcOrd="0" destOrd="0" presId="urn:microsoft.com/office/officeart/2005/8/layout/hierarchy2"/>
    <dgm:cxn modelId="{461EFF28-5C0F-4179-8ACD-C434D25D8F46}" type="presOf" srcId="{73E07056-52E0-4FB9-9D51-1EF8E7ADE31A}" destId="{65BD987D-7818-4346-BBC9-98164C28E32D}" srcOrd="0" destOrd="0" presId="urn:microsoft.com/office/officeart/2005/8/layout/hierarchy2"/>
    <dgm:cxn modelId="{476E7629-BD02-462C-918F-B624735FA264}" type="presOf" srcId="{7DBA1EED-1E48-4741-B0E0-D9460E82163D}" destId="{0865A9FE-0678-4AA5-9FD5-1A3A12CB4055}" srcOrd="1" destOrd="0" presId="urn:microsoft.com/office/officeart/2005/8/layout/hierarchy2"/>
    <dgm:cxn modelId="{5D61EBF6-6009-477C-9FDF-C967FF69FBB1}" type="presOf" srcId="{FE3C2141-5912-46E1-AA90-8F80B53B176B}" destId="{47A3B842-2DD5-4A1B-A0AF-67C299FA8622}" srcOrd="1" destOrd="0" presId="urn:microsoft.com/office/officeart/2005/8/layout/hierarchy2"/>
    <dgm:cxn modelId="{58D9141E-089C-4305-A2D2-50D7818FC1FE}" type="presOf" srcId="{BDC24702-906C-45A7-8283-853325FA1951}" destId="{088CBC3A-647E-4028-96D4-3F6C292ECB77}" srcOrd="0" destOrd="0" presId="urn:microsoft.com/office/officeart/2005/8/layout/hierarchy2"/>
    <dgm:cxn modelId="{FA70133E-65BA-4840-8830-ED5F9FEB8C13}" type="presOf" srcId="{9069A0EC-54A9-415E-9E41-171229A86DE6}" destId="{9EDD4CA4-F3B5-4B44-BD3D-775962B39D36}" srcOrd="1" destOrd="0" presId="urn:microsoft.com/office/officeart/2005/8/layout/hierarchy2"/>
    <dgm:cxn modelId="{63E91290-0C45-4A6A-9C7F-038AA3720A85}" type="presOf" srcId="{CA70BEA8-A372-4D99-8311-0EAB91E79A1D}" destId="{9296C8AE-33B1-4D78-A8DF-7FE878FBD3F4}" srcOrd="1" destOrd="0" presId="urn:microsoft.com/office/officeart/2005/8/layout/hierarchy2"/>
    <dgm:cxn modelId="{68C4BD65-C4E0-4434-9FF9-CAF26070B902}" type="presOf" srcId="{26C0A952-02C6-41E3-BFB2-0954839E8056}" destId="{801F6456-1F20-4076-91CB-CF431E103B35}" srcOrd="0" destOrd="0" presId="urn:microsoft.com/office/officeart/2005/8/layout/hierarchy2"/>
    <dgm:cxn modelId="{A6B9356D-0CEB-438F-B90D-7C6770EE417E}" srcId="{74A4D071-716C-44A5-A16F-553E81A190BF}" destId="{FCD336CE-7AA0-4039-A43A-E2C370EFCB0A}" srcOrd="1" destOrd="0" parTransId="{D839F7D2-8D69-42F2-9F2E-A2159FA8D134}" sibTransId="{8AA3C5B3-0150-4D9C-A75F-167B0FC07066}"/>
    <dgm:cxn modelId="{BD248514-B77C-4639-B86D-5452FF58BB48}" type="presOf" srcId="{B20838A7-D86C-45FB-A834-DD2609BCFBB5}" destId="{EECCD9D0-5E43-413C-A5A9-13A6FA348600}" srcOrd="0" destOrd="0" presId="urn:microsoft.com/office/officeart/2005/8/layout/hierarchy2"/>
    <dgm:cxn modelId="{AF4C0040-782D-40B5-AC15-8D1DD86D9D37}" srcId="{20E218D7-3899-4B68-A463-80639EBFBA9F}" destId="{74A4D071-716C-44A5-A16F-553E81A190BF}" srcOrd="0" destOrd="0" parTransId="{7DBA1EED-1E48-4741-B0E0-D9460E82163D}" sibTransId="{527F87DF-EB38-47F4-AC4F-7E73AAF60E57}"/>
    <dgm:cxn modelId="{5DB89264-66C5-438F-9BE1-1AC979C98160}" type="presOf" srcId="{A64BEDD4-0DDE-4F73-B971-AC1ADCFB3B88}" destId="{2C171A18-B3E2-446E-94BA-81B38A5CAD24}" srcOrd="1" destOrd="0" presId="urn:microsoft.com/office/officeart/2005/8/layout/hierarchy2"/>
    <dgm:cxn modelId="{D75DA039-9837-4DF7-B5A3-22DD59347533}" srcId="{20E218D7-3899-4B68-A463-80639EBFBA9F}" destId="{B20838A7-D86C-45FB-A834-DD2609BCFBB5}" srcOrd="1" destOrd="0" parTransId="{87A3710E-2660-42E4-9253-14339F5A0019}" sibTransId="{6A9789D6-6DA2-4634-8858-855B4911984A}"/>
    <dgm:cxn modelId="{FD85A437-F5CF-4081-9DF7-01FCA911F372}" type="presOf" srcId="{A81F2DEB-CC8A-4C92-A90B-ECD15A46B803}" destId="{ECF68A8B-2BAA-48F4-81D5-74E57DDEACEF}" srcOrd="0" destOrd="0" presId="urn:microsoft.com/office/officeart/2005/8/layout/hierarchy2"/>
    <dgm:cxn modelId="{502F10D6-7E07-410B-9AA2-55E5B7BA0440}" type="presOf" srcId="{3A11C5EF-EFDF-4EF9-9EDD-5F6CC887CA36}" destId="{142353E2-2D41-4520-A67F-4ADAC2470A09}" srcOrd="0" destOrd="0" presId="urn:microsoft.com/office/officeart/2005/8/layout/hierarchy2"/>
    <dgm:cxn modelId="{EA2C1488-A6F0-4D4F-B651-1FAEB6D14ECA}" srcId="{A81F2DEB-CC8A-4C92-A90B-ECD15A46B803}" destId="{46DA43FC-518F-468D-BA75-314D66375386}" srcOrd="2" destOrd="0" parTransId="{D7CD39BF-3BA1-462F-BF1B-FE2D38639B27}" sibTransId="{341240ED-B5F0-4182-937A-47A074D84E61}"/>
    <dgm:cxn modelId="{0A21CC1D-29D3-48AD-8744-9D71BFE4316C}" type="presOf" srcId="{015CD82A-6244-4960-AD48-DF10595DFFD5}" destId="{619EF7E9-3392-4BE7-994C-B852FE03B21E}" srcOrd="0" destOrd="0" presId="urn:microsoft.com/office/officeart/2005/8/layout/hierarchy2"/>
    <dgm:cxn modelId="{FB472196-2657-4C09-BF64-022CFBC927E1}" srcId="{A81F2DEB-CC8A-4C92-A90B-ECD15A46B803}" destId="{73E07056-52E0-4FB9-9D51-1EF8E7ADE31A}" srcOrd="1" destOrd="0" parTransId="{A64BEDD4-0DDE-4F73-B971-AC1ADCFB3B88}" sibTransId="{508563EF-E0F3-479E-B9D7-3CDA268FE3A6}"/>
    <dgm:cxn modelId="{B440592B-9812-4EA6-B1B0-8F2DAA442309}" type="presOf" srcId="{F661A0F6-B3C2-4D26-ABE5-923E92CE28AD}" destId="{C3B8F6D9-EF70-4827-9F89-428C7567A3BC}" srcOrd="0" destOrd="0" presId="urn:microsoft.com/office/officeart/2005/8/layout/hierarchy2"/>
    <dgm:cxn modelId="{48CBEAD4-24E9-4101-AF0E-B6C4BE0FD43D}" srcId="{AB740A26-5384-4846-A15A-45359A0D0769}" destId="{88487A87-BAEA-461E-BF9B-72F179369980}" srcOrd="1" destOrd="0" parTransId="{F2800456-113F-4FF4-BF22-F5EC52CCB5B5}" sibTransId="{A20FD3B4-EB5C-4752-912C-CB5BCC4683FC}"/>
    <dgm:cxn modelId="{7BC0F061-96B4-4492-9A1B-488FCF710975}" srcId="{74A4D071-716C-44A5-A16F-553E81A190BF}" destId="{E3CC974C-AA24-4ECA-853C-FC96E3329759}" srcOrd="2" destOrd="0" parTransId="{B7666E1F-3470-4926-9358-8FCFB0D793E4}" sibTransId="{3F08B30C-9CE1-44FC-87CF-49CB8A2798FD}"/>
    <dgm:cxn modelId="{ABC879CF-4A3A-4405-813A-642BC6E23A2E}" type="presOf" srcId="{F2800456-113F-4FF4-BF22-F5EC52CCB5B5}" destId="{10B13E99-0AEE-43F7-8D71-A62AB52C3298}" srcOrd="0" destOrd="0" presId="urn:microsoft.com/office/officeart/2005/8/layout/hierarchy2"/>
    <dgm:cxn modelId="{9C996AF6-6217-40BA-92E8-C05723C1DE7D}" srcId="{26C0A952-02C6-41E3-BFB2-0954839E8056}" destId="{17673D0D-EA8C-491B-97D8-A68001657B94}" srcOrd="1" destOrd="0" parTransId="{F4E225DB-1348-4F22-B812-511E346AB4AF}" sibTransId="{AD122781-0D93-4193-8D72-81EACCCF8188}"/>
    <dgm:cxn modelId="{D8257D1E-582A-463E-9097-155D1C31E859}" type="presOf" srcId="{F2800456-113F-4FF4-BF22-F5EC52CCB5B5}" destId="{3FDD0F14-0907-4B08-A665-D9AA8E5FF7E8}" srcOrd="1" destOrd="0" presId="urn:microsoft.com/office/officeart/2005/8/layout/hierarchy2"/>
    <dgm:cxn modelId="{7AFC5293-777E-49FF-94DB-02C7946A5F56}" type="presOf" srcId="{7DBA1EED-1E48-4741-B0E0-D9460E82163D}" destId="{99B9DBF2-492F-44F9-B25D-2A1758A47D37}" srcOrd="0" destOrd="0" presId="urn:microsoft.com/office/officeart/2005/8/layout/hierarchy2"/>
    <dgm:cxn modelId="{14D50AD3-9507-4BE1-87BA-97E10536DFE7}" type="presOf" srcId="{23F8CAB7-70D9-4BB7-993D-890564EFC542}" destId="{C43D675B-A60E-4C64-85AC-DFB1F2471707}" srcOrd="1" destOrd="0" presId="urn:microsoft.com/office/officeart/2005/8/layout/hierarchy2"/>
    <dgm:cxn modelId="{30CDF4C8-2ABD-4F25-A10D-4FA5C215F028}" type="presOf" srcId="{52D25E0D-76DC-40B9-B3D3-129FE5EC74C5}" destId="{47E2C67C-2775-46FC-94B2-7E3239F94394}" srcOrd="0" destOrd="0" presId="urn:microsoft.com/office/officeart/2005/8/layout/hierarchy2"/>
    <dgm:cxn modelId="{69A8D7BC-25E3-4B25-B900-EB67074EDD09}" type="presOf" srcId="{950DDFE8-68D6-49F9-B2FE-6A7604CA2AF4}" destId="{B0BAD321-9C02-4EDB-8322-3136F88E6540}" srcOrd="1" destOrd="0" presId="urn:microsoft.com/office/officeart/2005/8/layout/hierarchy2"/>
    <dgm:cxn modelId="{9B4522B9-F851-4A43-A07C-1CD6D742C33E}" type="presOf" srcId="{FCD336CE-7AA0-4039-A43A-E2C370EFCB0A}" destId="{3A7E901D-9647-48AD-A323-8C99033A0D9C}" srcOrd="0" destOrd="0" presId="urn:microsoft.com/office/officeart/2005/8/layout/hierarchy2"/>
    <dgm:cxn modelId="{1329D1FA-057B-41C0-A4E9-6B119E934DC4}" type="presOf" srcId="{B7666E1F-3470-4926-9358-8FCFB0D793E4}" destId="{72E67E22-E5D1-42EF-B914-2B86AD1F0AD8}" srcOrd="1" destOrd="0" presId="urn:microsoft.com/office/officeart/2005/8/layout/hierarchy2"/>
    <dgm:cxn modelId="{168127F3-402E-4D31-9C8E-13B467B3518C}" srcId="{B20838A7-D86C-45FB-A834-DD2609BCFBB5}" destId="{52D25E0D-76DC-40B9-B3D3-129FE5EC74C5}" srcOrd="0" destOrd="0" parTransId="{23F8CAB7-70D9-4BB7-993D-890564EFC542}" sibTransId="{858B6938-6010-4610-84BE-868EF66265AD}"/>
    <dgm:cxn modelId="{13A4C74D-CB83-4551-A09C-8A05338D0C05}" type="presOf" srcId="{20E218D7-3899-4B68-A463-80639EBFBA9F}" destId="{FFA641DA-54E1-49A5-84EB-68DD369DAEE2}" srcOrd="0" destOrd="0" presId="urn:microsoft.com/office/officeart/2005/8/layout/hierarchy2"/>
    <dgm:cxn modelId="{F547500F-8624-43CC-9357-EAA3DD61AEF0}" type="presOf" srcId="{AB740A26-5384-4846-A15A-45359A0D0769}" destId="{9405CFE1-F3E8-4082-9F08-E5C9F6F1FBA9}" srcOrd="0" destOrd="0" presId="urn:microsoft.com/office/officeart/2005/8/layout/hierarchy2"/>
    <dgm:cxn modelId="{8B9DCEC8-B51A-4FCA-902C-367815F1B2BB}" type="presOf" srcId="{A64BEDD4-0DDE-4F73-B971-AC1ADCFB3B88}" destId="{34910E49-C29B-4917-84F2-317BED8707AA}" srcOrd="0" destOrd="0" presId="urn:microsoft.com/office/officeart/2005/8/layout/hierarchy2"/>
    <dgm:cxn modelId="{4B9E28DF-3CB4-40D0-81E2-4A35ED41B217}" type="presOf" srcId="{9069A0EC-54A9-415E-9E41-171229A86DE6}" destId="{56441222-7A35-4DE7-9A39-206AE1AC7488}" srcOrd="0" destOrd="0" presId="urn:microsoft.com/office/officeart/2005/8/layout/hierarchy2"/>
    <dgm:cxn modelId="{686C9D7B-53F4-4BD0-B6EC-FD7BC09B3C6B}" srcId="{26C0A952-02C6-41E3-BFB2-0954839E8056}" destId="{AB740A26-5384-4846-A15A-45359A0D0769}" srcOrd="0" destOrd="0" parTransId="{02196635-4BDF-4A08-8ABE-73DF3F77F853}" sibTransId="{CED924E5-BBB6-4EC4-B99B-8E1A2FA49C89}"/>
    <dgm:cxn modelId="{8E0EBFA2-6B87-49AE-81C2-9D9FE75C19BD}" srcId="{A81F2DEB-CC8A-4C92-A90B-ECD15A46B803}" destId="{F661A0F6-B3C2-4D26-ABE5-923E92CE28AD}" srcOrd="0" destOrd="0" parTransId="{9069A0EC-54A9-415E-9E41-171229A86DE6}" sibTransId="{395ECF69-50CC-411C-901C-70C1F69E6C37}"/>
    <dgm:cxn modelId="{D5A51C77-F18D-4215-8180-81DBCA642A62}" type="presOf" srcId="{02196635-4BDF-4A08-8ABE-73DF3F77F853}" destId="{258F26C2-B573-4A5B-9DBB-CED9BBF0908C}" srcOrd="1" destOrd="0" presId="urn:microsoft.com/office/officeart/2005/8/layout/hierarchy2"/>
    <dgm:cxn modelId="{1A15A0E2-39D5-4065-BADB-B99E9CFB6C7B}" type="presOf" srcId="{D7CD39BF-3BA1-462F-BF1B-FE2D38639B27}" destId="{FAF8BEB7-3532-4469-8128-FB90CEA5EDD0}" srcOrd="0" destOrd="0" presId="urn:microsoft.com/office/officeart/2005/8/layout/hierarchy2"/>
    <dgm:cxn modelId="{2BC36A9F-A9E1-4664-A59C-C45A11D21CD9}" type="presOf" srcId="{6190EAB1-D0CF-4AAE-AFBC-6689390973BC}" destId="{7DEBDE5E-DFB9-4159-A41E-DBC7240E9D89}" srcOrd="0" destOrd="0" presId="urn:microsoft.com/office/officeart/2005/8/layout/hierarchy2"/>
    <dgm:cxn modelId="{4004A33A-3F98-4928-8894-47D642220C94}" type="presOf" srcId="{3A11C5EF-EFDF-4EF9-9EDD-5F6CC887CA36}" destId="{FEE8954B-4F82-4E10-9955-3EDFA1F13DE1}" srcOrd="1" destOrd="0" presId="urn:microsoft.com/office/officeart/2005/8/layout/hierarchy2"/>
    <dgm:cxn modelId="{D65DFAC8-5A19-4ACD-A119-EEA457E73D96}" type="presOf" srcId="{BB227BEC-E853-49BC-88BE-BA4F09025626}" destId="{6BA31C67-5F7D-4C40-956C-7648FBE17F9E}" srcOrd="0" destOrd="0" presId="urn:microsoft.com/office/officeart/2005/8/layout/hierarchy2"/>
    <dgm:cxn modelId="{18F82120-30AF-441F-8535-85383300F3F5}" type="presOf" srcId="{732C0776-7617-434E-A034-E7D905FFA9C6}" destId="{ADBBE434-9E9B-4B67-8A84-7BE4E9EEEFD3}" srcOrd="1" destOrd="0" presId="urn:microsoft.com/office/officeart/2005/8/layout/hierarchy2"/>
    <dgm:cxn modelId="{E4A52545-8F9D-4379-9310-5DE6DCE2D17B}" type="presOf" srcId="{02196635-4BDF-4A08-8ABE-73DF3F77F853}" destId="{7629C24B-232B-47F2-AE4C-0D6FDEA9E1C7}" srcOrd="0" destOrd="0" presId="urn:microsoft.com/office/officeart/2005/8/layout/hierarchy2"/>
    <dgm:cxn modelId="{3B9675DC-0352-4C76-AB7F-B46B0D86B7BF}" srcId="{74A4D071-716C-44A5-A16F-553E81A190BF}" destId="{6190EAB1-D0CF-4AAE-AFBC-6689390973BC}" srcOrd="0" destOrd="0" parTransId="{CA70BEA8-A372-4D99-8311-0EAB91E79A1D}" sibTransId="{EDA29A9B-C0D5-410C-8B0B-FA22C7C2DFBA}"/>
    <dgm:cxn modelId="{8A6B8BC7-7468-4E64-B78D-9C67587986EC}" type="presOf" srcId="{314FD90B-50AD-4DFC-8960-BBFAD4E3C87E}" destId="{705C6789-65E6-471F-9C79-ED9D38E5BAEE}" srcOrd="0" destOrd="0" presId="urn:microsoft.com/office/officeart/2005/8/layout/hierarchy2"/>
    <dgm:cxn modelId="{39E9B47E-46BE-4876-A831-AD8BE8AB9DF0}" srcId="{BDC24702-906C-45A7-8283-853325FA1951}" destId="{26C0A952-02C6-41E3-BFB2-0954839E8056}" srcOrd="0" destOrd="0" parTransId="{12FE8374-905A-4995-A70F-077AFD7FAC0E}" sibTransId="{37537235-9140-405B-BE94-1A06E610AB20}"/>
    <dgm:cxn modelId="{C11CBFF9-DBC0-459C-9B2F-1FD53B35D572}" type="presOf" srcId="{D839F7D2-8D69-42F2-9F2E-A2159FA8D134}" destId="{9153FE79-47B2-4FA6-B4A7-60A46427E521}" srcOrd="0" destOrd="0" presId="urn:microsoft.com/office/officeart/2005/8/layout/hierarchy2"/>
    <dgm:cxn modelId="{9FDEA1B6-5EBE-4953-8F07-B5AEE2A0BBA3}" type="presOf" srcId="{88487A87-BAEA-461E-BF9B-72F179369980}" destId="{6B42E1B5-60D7-43A9-A07B-D3629C043CA7}" srcOrd="0" destOrd="0" presId="urn:microsoft.com/office/officeart/2005/8/layout/hierarchy2"/>
    <dgm:cxn modelId="{8DCEEF2E-FE12-4740-A035-33A27162889D}" type="presOf" srcId="{87A3710E-2660-42E4-9253-14339F5A0019}" destId="{C2B9CC2E-52EC-42D8-AFA0-7E4FE2AE175F}" srcOrd="1" destOrd="0" presId="urn:microsoft.com/office/officeart/2005/8/layout/hierarchy2"/>
    <dgm:cxn modelId="{6C8C0A0F-8A36-4C76-81AB-999DB8D0FB04}" type="presOf" srcId="{46DA43FC-518F-468D-BA75-314D66375386}" destId="{42180EB5-D5BB-4B22-B94A-0E194C73FD0B}" srcOrd="0" destOrd="0" presId="urn:microsoft.com/office/officeart/2005/8/layout/hierarchy2"/>
    <dgm:cxn modelId="{6FC4168B-0874-452A-ACFC-9ED455ADB23D}" srcId="{17673D0D-EA8C-491B-97D8-A68001657B94}" destId="{A81F2DEB-CC8A-4C92-A90B-ECD15A46B803}" srcOrd="0" destOrd="0" parTransId="{015CD82A-6244-4960-AD48-DF10595DFFD5}" sibTransId="{DCC902B4-9D79-4A87-8245-D62B6950591F}"/>
    <dgm:cxn modelId="{934B59D2-D7D7-4E5A-89F3-590677D23347}" type="presOf" srcId="{E3CC974C-AA24-4ECA-853C-FC96E3329759}" destId="{1FC806DA-5C41-43D5-930D-332C62313013}" srcOrd="0" destOrd="0" presId="urn:microsoft.com/office/officeart/2005/8/layout/hierarchy2"/>
    <dgm:cxn modelId="{2229C893-55BC-4DBC-AABE-37507B81B30E}" type="presOf" srcId="{F4E225DB-1348-4F22-B812-511E346AB4AF}" destId="{C904D21A-E1F6-4CB5-B927-22CB8E5401B6}" srcOrd="0" destOrd="0" presId="urn:microsoft.com/office/officeart/2005/8/layout/hierarchy2"/>
    <dgm:cxn modelId="{778B6F87-F313-4E3C-B5CB-F0F1F658D15F}" type="presParOf" srcId="{088CBC3A-647E-4028-96D4-3F6C292ECB77}" destId="{1521DDEB-5EFB-4285-8C82-33CE69A02719}" srcOrd="0" destOrd="0" presId="urn:microsoft.com/office/officeart/2005/8/layout/hierarchy2"/>
    <dgm:cxn modelId="{A31DE951-98B4-4F26-B82C-39F23ADC9ACC}" type="presParOf" srcId="{1521DDEB-5EFB-4285-8C82-33CE69A02719}" destId="{801F6456-1F20-4076-91CB-CF431E103B35}" srcOrd="0" destOrd="0" presId="urn:microsoft.com/office/officeart/2005/8/layout/hierarchy2"/>
    <dgm:cxn modelId="{657000F1-6297-43E3-BD47-27667AE346B1}" type="presParOf" srcId="{1521DDEB-5EFB-4285-8C82-33CE69A02719}" destId="{ADABB6AF-3637-41AC-B727-64566EB3245E}" srcOrd="1" destOrd="0" presId="urn:microsoft.com/office/officeart/2005/8/layout/hierarchy2"/>
    <dgm:cxn modelId="{DDE95DDB-6D24-41F5-A498-1FCA8B20B111}" type="presParOf" srcId="{ADABB6AF-3637-41AC-B727-64566EB3245E}" destId="{7629C24B-232B-47F2-AE4C-0D6FDEA9E1C7}" srcOrd="0" destOrd="0" presId="urn:microsoft.com/office/officeart/2005/8/layout/hierarchy2"/>
    <dgm:cxn modelId="{CC7C1CF8-79ED-4670-B890-E066BA8FB644}" type="presParOf" srcId="{7629C24B-232B-47F2-AE4C-0D6FDEA9E1C7}" destId="{258F26C2-B573-4A5B-9DBB-CED9BBF0908C}" srcOrd="0" destOrd="0" presId="urn:microsoft.com/office/officeart/2005/8/layout/hierarchy2"/>
    <dgm:cxn modelId="{BCE9DD88-6A3B-4B2C-9557-E9E82EEB91A4}" type="presParOf" srcId="{ADABB6AF-3637-41AC-B727-64566EB3245E}" destId="{E70BCEC8-A516-4D44-8E7D-CE65006E914F}" srcOrd="1" destOrd="0" presId="urn:microsoft.com/office/officeart/2005/8/layout/hierarchy2"/>
    <dgm:cxn modelId="{5A36DF8B-0CCE-4C07-AD5E-2FAEA366E9E1}" type="presParOf" srcId="{E70BCEC8-A516-4D44-8E7D-CE65006E914F}" destId="{9405CFE1-F3E8-4082-9F08-E5C9F6F1FBA9}" srcOrd="0" destOrd="0" presId="urn:microsoft.com/office/officeart/2005/8/layout/hierarchy2"/>
    <dgm:cxn modelId="{6535632A-B570-46C7-AAF8-7EBD152A6105}" type="presParOf" srcId="{E70BCEC8-A516-4D44-8E7D-CE65006E914F}" destId="{0702F593-D8F4-4371-9FA8-708DA3A33B35}" srcOrd="1" destOrd="0" presId="urn:microsoft.com/office/officeart/2005/8/layout/hierarchy2"/>
    <dgm:cxn modelId="{B4217D09-C9BD-4B72-AA38-4873D8FD58BB}" type="presParOf" srcId="{0702F593-D8F4-4371-9FA8-708DA3A33B35}" destId="{B4B288E3-1328-4D5E-9835-9DE9BCEC8A6F}" srcOrd="0" destOrd="0" presId="urn:microsoft.com/office/officeart/2005/8/layout/hierarchy2"/>
    <dgm:cxn modelId="{D044B9DA-CE3F-4158-BA23-ADDB61C72820}" type="presParOf" srcId="{B4B288E3-1328-4D5E-9835-9DE9BCEC8A6F}" destId="{B0BAD321-9C02-4EDB-8322-3136F88E6540}" srcOrd="0" destOrd="0" presId="urn:microsoft.com/office/officeart/2005/8/layout/hierarchy2"/>
    <dgm:cxn modelId="{7D4E6C64-5094-44A0-8BDC-4AA52107CA6E}" type="presParOf" srcId="{0702F593-D8F4-4371-9FA8-708DA3A33B35}" destId="{384A1542-19A7-4D52-87E7-03CA65F2A322}" srcOrd="1" destOrd="0" presId="urn:microsoft.com/office/officeart/2005/8/layout/hierarchy2"/>
    <dgm:cxn modelId="{5353DD70-43AF-411B-8D8C-CF6964F725AF}" type="presParOf" srcId="{384A1542-19A7-4D52-87E7-03CA65F2A322}" destId="{6BA31C67-5F7D-4C40-956C-7648FBE17F9E}" srcOrd="0" destOrd="0" presId="urn:microsoft.com/office/officeart/2005/8/layout/hierarchy2"/>
    <dgm:cxn modelId="{E38D8165-D2A8-43D4-870C-5D72AB9B974A}" type="presParOf" srcId="{384A1542-19A7-4D52-87E7-03CA65F2A322}" destId="{2340CDB8-AA1D-469E-B58F-749EA262F345}" srcOrd="1" destOrd="0" presId="urn:microsoft.com/office/officeart/2005/8/layout/hierarchy2"/>
    <dgm:cxn modelId="{E0C34B8C-3E96-4D14-A977-9655D3CB6EC1}" type="presParOf" srcId="{0702F593-D8F4-4371-9FA8-708DA3A33B35}" destId="{10B13E99-0AEE-43F7-8D71-A62AB52C3298}" srcOrd="2" destOrd="0" presId="urn:microsoft.com/office/officeart/2005/8/layout/hierarchy2"/>
    <dgm:cxn modelId="{B843BD72-9385-4DAE-8274-449E7E985E40}" type="presParOf" srcId="{10B13E99-0AEE-43F7-8D71-A62AB52C3298}" destId="{3FDD0F14-0907-4B08-A665-D9AA8E5FF7E8}" srcOrd="0" destOrd="0" presId="urn:microsoft.com/office/officeart/2005/8/layout/hierarchy2"/>
    <dgm:cxn modelId="{06ACB37D-B767-45DB-A740-6CE9B745D024}" type="presParOf" srcId="{0702F593-D8F4-4371-9FA8-708DA3A33B35}" destId="{0D9D36BF-E993-4C63-A2A1-6B614EAB4ECD}" srcOrd="3" destOrd="0" presId="urn:microsoft.com/office/officeart/2005/8/layout/hierarchy2"/>
    <dgm:cxn modelId="{D8E8C5D2-44F1-422F-8F18-14C75CB017A5}" type="presParOf" srcId="{0D9D36BF-E993-4C63-A2A1-6B614EAB4ECD}" destId="{6B42E1B5-60D7-43A9-A07B-D3629C043CA7}" srcOrd="0" destOrd="0" presId="urn:microsoft.com/office/officeart/2005/8/layout/hierarchy2"/>
    <dgm:cxn modelId="{7DBBE523-D43C-49FE-B41F-0C9B7F99FDE3}" type="presParOf" srcId="{0D9D36BF-E993-4C63-A2A1-6B614EAB4ECD}" destId="{A179DAE2-246A-4535-949B-E13E8148E091}" srcOrd="1" destOrd="0" presId="urn:microsoft.com/office/officeart/2005/8/layout/hierarchy2"/>
    <dgm:cxn modelId="{956AF126-090C-4A12-9FC7-B4B5DD7409A4}" type="presParOf" srcId="{ADABB6AF-3637-41AC-B727-64566EB3245E}" destId="{C904D21A-E1F6-4CB5-B927-22CB8E5401B6}" srcOrd="2" destOrd="0" presId="urn:microsoft.com/office/officeart/2005/8/layout/hierarchy2"/>
    <dgm:cxn modelId="{01CB1EB6-6DAA-48F3-AAD0-703E80CD4C17}" type="presParOf" srcId="{C904D21A-E1F6-4CB5-B927-22CB8E5401B6}" destId="{5DEA9B56-6E78-4A6A-8C1D-C26A352300DF}" srcOrd="0" destOrd="0" presId="urn:microsoft.com/office/officeart/2005/8/layout/hierarchy2"/>
    <dgm:cxn modelId="{0400EB43-F438-4EEA-B146-D7468543864A}" type="presParOf" srcId="{ADABB6AF-3637-41AC-B727-64566EB3245E}" destId="{E357B151-7B91-4417-934A-D25DD74D1C3B}" srcOrd="3" destOrd="0" presId="urn:microsoft.com/office/officeart/2005/8/layout/hierarchy2"/>
    <dgm:cxn modelId="{CCA472F0-6C09-41B1-BABF-643053EDFB91}" type="presParOf" srcId="{E357B151-7B91-4417-934A-D25DD74D1C3B}" destId="{FA7A8ABF-C58B-4927-A42A-A7F51B41B944}" srcOrd="0" destOrd="0" presId="urn:microsoft.com/office/officeart/2005/8/layout/hierarchy2"/>
    <dgm:cxn modelId="{7151CE01-DBBE-4FD1-9034-44D01353FAD3}" type="presParOf" srcId="{E357B151-7B91-4417-934A-D25DD74D1C3B}" destId="{13B43B40-4108-440F-90F6-54F34BCF5C27}" srcOrd="1" destOrd="0" presId="urn:microsoft.com/office/officeart/2005/8/layout/hierarchy2"/>
    <dgm:cxn modelId="{95F05C6C-0D12-448C-BAA7-7C79E85656C3}" type="presParOf" srcId="{13B43B40-4108-440F-90F6-54F34BCF5C27}" destId="{619EF7E9-3392-4BE7-994C-B852FE03B21E}" srcOrd="0" destOrd="0" presId="urn:microsoft.com/office/officeart/2005/8/layout/hierarchy2"/>
    <dgm:cxn modelId="{12222E85-536B-40DA-A6B0-2B820A7837D9}" type="presParOf" srcId="{619EF7E9-3392-4BE7-994C-B852FE03B21E}" destId="{8AEB16D3-2B23-48DD-B1E4-A71EF3DA3ADA}" srcOrd="0" destOrd="0" presId="urn:microsoft.com/office/officeart/2005/8/layout/hierarchy2"/>
    <dgm:cxn modelId="{D5B6C7DE-3768-4BFB-9947-B7ABA3B3F1BD}" type="presParOf" srcId="{13B43B40-4108-440F-90F6-54F34BCF5C27}" destId="{25FDDAFC-9DD1-421A-B069-3F608AFAD7B5}" srcOrd="1" destOrd="0" presId="urn:microsoft.com/office/officeart/2005/8/layout/hierarchy2"/>
    <dgm:cxn modelId="{E9EB4F5A-CCE7-41BC-9220-CB869B5870B7}" type="presParOf" srcId="{25FDDAFC-9DD1-421A-B069-3F608AFAD7B5}" destId="{ECF68A8B-2BAA-48F4-81D5-74E57DDEACEF}" srcOrd="0" destOrd="0" presId="urn:microsoft.com/office/officeart/2005/8/layout/hierarchy2"/>
    <dgm:cxn modelId="{82C224DA-11FB-4AED-B711-46940C52F799}" type="presParOf" srcId="{25FDDAFC-9DD1-421A-B069-3F608AFAD7B5}" destId="{FBC1D2EF-CA48-4F66-86F0-43CD2415A986}" srcOrd="1" destOrd="0" presId="urn:microsoft.com/office/officeart/2005/8/layout/hierarchy2"/>
    <dgm:cxn modelId="{8B71E871-F925-4AF8-86CB-F5EE43B4045C}" type="presParOf" srcId="{FBC1D2EF-CA48-4F66-86F0-43CD2415A986}" destId="{56441222-7A35-4DE7-9A39-206AE1AC7488}" srcOrd="0" destOrd="0" presId="urn:microsoft.com/office/officeart/2005/8/layout/hierarchy2"/>
    <dgm:cxn modelId="{7E7C67C7-DE42-4D32-A1F4-7EF673006642}" type="presParOf" srcId="{56441222-7A35-4DE7-9A39-206AE1AC7488}" destId="{9EDD4CA4-F3B5-4B44-BD3D-775962B39D36}" srcOrd="0" destOrd="0" presId="urn:microsoft.com/office/officeart/2005/8/layout/hierarchy2"/>
    <dgm:cxn modelId="{F1D4A2FD-C8D2-4F43-998C-FDCF5E3B248C}" type="presParOf" srcId="{FBC1D2EF-CA48-4F66-86F0-43CD2415A986}" destId="{72D9BF05-5302-4632-882A-1BFAA6E32C9A}" srcOrd="1" destOrd="0" presId="urn:microsoft.com/office/officeart/2005/8/layout/hierarchy2"/>
    <dgm:cxn modelId="{5A126005-59C6-45EA-AF03-9765FE559247}" type="presParOf" srcId="{72D9BF05-5302-4632-882A-1BFAA6E32C9A}" destId="{C3B8F6D9-EF70-4827-9F89-428C7567A3BC}" srcOrd="0" destOrd="0" presId="urn:microsoft.com/office/officeart/2005/8/layout/hierarchy2"/>
    <dgm:cxn modelId="{8D51E34D-D2F6-4B57-9B1F-E09D0B311421}" type="presParOf" srcId="{72D9BF05-5302-4632-882A-1BFAA6E32C9A}" destId="{56A0BA48-BD58-4CB6-AE0C-64D6AEC7CA40}" srcOrd="1" destOrd="0" presId="urn:microsoft.com/office/officeart/2005/8/layout/hierarchy2"/>
    <dgm:cxn modelId="{6A67E677-4C08-43DF-AF91-EB4F4B0296C4}" type="presParOf" srcId="{FBC1D2EF-CA48-4F66-86F0-43CD2415A986}" destId="{34910E49-C29B-4917-84F2-317BED8707AA}" srcOrd="2" destOrd="0" presId="urn:microsoft.com/office/officeart/2005/8/layout/hierarchy2"/>
    <dgm:cxn modelId="{7CB388FA-806B-4C3C-B9D4-E7C2F27BA345}" type="presParOf" srcId="{34910E49-C29B-4917-84F2-317BED8707AA}" destId="{2C171A18-B3E2-446E-94BA-81B38A5CAD24}" srcOrd="0" destOrd="0" presId="urn:microsoft.com/office/officeart/2005/8/layout/hierarchy2"/>
    <dgm:cxn modelId="{AC4CF2C6-6618-454F-9438-BBD573CB764C}" type="presParOf" srcId="{FBC1D2EF-CA48-4F66-86F0-43CD2415A986}" destId="{0FF0B27D-AE2A-4DD1-8D8C-FE776CA67A77}" srcOrd="3" destOrd="0" presId="urn:microsoft.com/office/officeart/2005/8/layout/hierarchy2"/>
    <dgm:cxn modelId="{001AA91D-7896-4575-8B03-1A8A2AC34455}" type="presParOf" srcId="{0FF0B27D-AE2A-4DD1-8D8C-FE776CA67A77}" destId="{65BD987D-7818-4346-BBC9-98164C28E32D}" srcOrd="0" destOrd="0" presId="urn:microsoft.com/office/officeart/2005/8/layout/hierarchy2"/>
    <dgm:cxn modelId="{240C9829-BE4F-48C2-8881-AE5B1A0C579A}" type="presParOf" srcId="{0FF0B27D-AE2A-4DD1-8D8C-FE776CA67A77}" destId="{DA5BEC05-DAF8-455F-9BB1-9EC1D959CD51}" srcOrd="1" destOrd="0" presId="urn:microsoft.com/office/officeart/2005/8/layout/hierarchy2"/>
    <dgm:cxn modelId="{237E7422-0723-42B8-BEF3-72F87FC0F726}" type="presParOf" srcId="{FBC1D2EF-CA48-4F66-86F0-43CD2415A986}" destId="{FAF8BEB7-3532-4469-8128-FB90CEA5EDD0}" srcOrd="4" destOrd="0" presId="urn:microsoft.com/office/officeart/2005/8/layout/hierarchy2"/>
    <dgm:cxn modelId="{C30D9CCA-7651-431D-B817-9DDDBEDB5F20}" type="presParOf" srcId="{FAF8BEB7-3532-4469-8128-FB90CEA5EDD0}" destId="{EA13973D-E59A-4ABB-A9BD-C34C8242DF06}" srcOrd="0" destOrd="0" presId="urn:microsoft.com/office/officeart/2005/8/layout/hierarchy2"/>
    <dgm:cxn modelId="{FFB62D5F-E653-4993-AB7B-68936C0BDC3A}" type="presParOf" srcId="{FBC1D2EF-CA48-4F66-86F0-43CD2415A986}" destId="{DCFD1EE1-F5D6-4E1D-87F0-35C8125DC062}" srcOrd="5" destOrd="0" presId="urn:microsoft.com/office/officeart/2005/8/layout/hierarchy2"/>
    <dgm:cxn modelId="{B16F740C-43A4-49B0-BB7C-35EAFE481FF1}" type="presParOf" srcId="{DCFD1EE1-F5D6-4E1D-87F0-35C8125DC062}" destId="{42180EB5-D5BB-4B22-B94A-0E194C73FD0B}" srcOrd="0" destOrd="0" presId="urn:microsoft.com/office/officeart/2005/8/layout/hierarchy2"/>
    <dgm:cxn modelId="{5CD5A835-D5B5-436A-8857-A47BA8B2BED8}" type="presParOf" srcId="{DCFD1EE1-F5D6-4E1D-87F0-35C8125DC062}" destId="{9065478E-B76F-4616-8A4E-FB7BA62104E5}" srcOrd="1" destOrd="0" presId="urn:microsoft.com/office/officeart/2005/8/layout/hierarchy2"/>
    <dgm:cxn modelId="{5111DA11-F381-4657-AFB9-FF4EDCA40BF9}" type="presParOf" srcId="{13B43B40-4108-440F-90F6-54F34BCF5C27}" destId="{142353E2-2D41-4520-A67F-4ADAC2470A09}" srcOrd="2" destOrd="0" presId="urn:microsoft.com/office/officeart/2005/8/layout/hierarchy2"/>
    <dgm:cxn modelId="{8EA72741-208D-4BB9-81FF-FFE30C3BDC8F}" type="presParOf" srcId="{142353E2-2D41-4520-A67F-4ADAC2470A09}" destId="{FEE8954B-4F82-4E10-9955-3EDFA1F13DE1}" srcOrd="0" destOrd="0" presId="urn:microsoft.com/office/officeart/2005/8/layout/hierarchy2"/>
    <dgm:cxn modelId="{7DF43FC8-EC78-4FD6-835A-42E818C8F24E}" type="presParOf" srcId="{13B43B40-4108-440F-90F6-54F34BCF5C27}" destId="{EB953DEC-792D-4F36-B8EE-4427AA544DD4}" srcOrd="3" destOrd="0" presId="urn:microsoft.com/office/officeart/2005/8/layout/hierarchy2"/>
    <dgm:cxn modelId="{99A24A14-D2E5-4257-8135-8CA5E9D43123}" type="presParOf" srcId="{EB953DEC-792D-4F36-B8EE-4427AA544DD4}" destId="{FFA641DA-54E1-49A5-84EB-68DD369DAEE2}" srcOrd="0" destOrd="0" presId="urn:microsoft.com/office/officeart/2005/8/layout/hierarchy2"/>
    <dgm:cxn modelId="{0A8633C6-DF1F-4983-ADC6-0345CCF87AD1}" type="presParOf" srcId="{EB953DEC-792D-4F36-B8EE-4427AA544DD4}" destId="{CC980323-A492-46C1-85C8-9B737CD414E6}" srcOrd="1" destOrd="0" presId="urn:microsoft.com/office/officeart/2005/8/layout/hierarchy2"/>
    <dgm:cxn modelId="{89CE2FA7-58A8-4E25-9E45-B892FC1EBFF8}" type="presParOf" srcId="{CC980323-A492-46C1-85C8-9B737CD414E6}" destId="{99B9DBF2-492F-44F9-B25D-2A1758A47D37}" srcOrd="0" destOrd="0" presId="urn:microsoft.com/office/officeart/2005/8/layout/hierarchy2"/>
    <dgm:cxn modelId="{2FF28C95-7853-4714-AB85-7C1A88E865A2}" type="presParOf" srcId="{99B9DBF2-492F-44F9-B25D-2A1758A47D37}" destId="{0865A9FE-0678-4AA5-9FD5-1A3A12CB4055}" srcOrd="0" destOrd="0" presId="urn:microsoft.com/office/officeart/2005/8/layout/hierarchy2"/>
    <dgm:cxn modelId="{6FB1AC08-8D0E-4695-B216-7EDF4E993E75}" type="presParOf" srcId="{CC980323-A492-46C1-85C8-9B737CD414E6}" destId="{744A3376-8056-44ED-999E-CBE352639055}" srcOrd="1" destOrd="0" presId="urn:microsoft.com/office/officeart/2005/8/layout/hierarchy2"/>
    <dgm:cxn modelId="{99CDA41D-B6BD-4818-8BE5-7CB3739E5435}" type="presParOf" srcId="{744A3376-8056-44ED-999E-CBE352639055}" destId="{CA8B076B-B6A7-476F-AB47-BDE9D2B71A3F}" srcOrd="0" destOrd="0" presId="urn:microsoft.com/office/officeart/2005/8/layout/hierarchy2"/>
    <dgm:cxn modelId="{B3CC48B7-351F-40E2-B555-C39EC40E9274}" type="presParOf" srcId="{744A3376-8056-44ED-999E-CBE352639055}" destId="{3C859767-9A76-4DF3-8F3B-753DC56B531A}" srcOrd="1" destOrd="0" presId="urn:microsoft.com/office/officeart/2005/8/layout/hierarchy2"/>
    <dgm:cxn modelId="{E3819B5E-9BDC-44FE-8789-52AE8F69BE3B}" type="presParOf" srcId="{3C859767-9A76-4DF3-8F3B-753DC56B531A}" destId="{EAEF105F-0089-4F61-B8AC-31ABAEA864F8}" srcOrd="0" destOrd="0" presId="urn:microsoft.com/office/officeart/2005/8/layout/hierarchy2"/>
    <dgm:cxn modelId="{1FF528D2-B396-4AEB-9741-8617D4ED26D8}" type="presParOf" srcId="{EAEF105F-0089-4F61-B8AC-31ABAEA864F8}" destId="{9296C8AE-33B1-4D78-A8DF-7FE878FBD3F4}" srcOrd="0" destOrd="0" presId="urn:microsoft.com/office/officeart/2005/8/layout/hierarchy2"/>
    <dgm:cxn modelId="{93ECDD9C-61D1-4B12-BCF7-BB941C346957}" type="presParOf" srcId="{3C859767-9A76-4DF3-8F3B-753DC56B531A}" destId="{9FCE2293-014F-4430-9F75-CF44F484525A}" srcOrd="1" destOrd="0" presId="urn:microsoft.com/office/officeart/2005/8/layout/hierarchy2"/>
    <dgm:cxn modelId="{A7A4F311-E9DD-4D96-A3B5-E9AB7B656A85}" type="presParOf" srcId="{9FCE2293-014F-4430-9F75-CF44F484525A}" destId="{7DEBDE5E-DFB9-4159-A41E-DBC7240E9D89}" srcOrd="0" destOrd="0" presId="urn:microsoft.com/office/officeart/2005/8/layout/hierarchy2"/>
    <dgm:cxn modelId="{21108F04-324F-4C64-9A2E-0A11FA13F461}" type="presParOf" srcId="{9FCE2293-014F-4430-9F75-CF44F484525A}" destId="{A7D0432F-18DD-4450-84B7-D43B1DB3BA53}" srcOrd="1" destOrd="0" presId="urn:microsoft.com/office/officeart/2005/8/layout/hierarchy2"/>
    <dgm:cxn modelId="{631C9414-4CD2-44F8-8FE7-73909422031F}" type="presParOf" srcId="{3C859767-9A76-4DF3-8F3B-753DC56B531A}" destId="{9153FE79-47B2-4FA6-B4A7-60A46427E521}" srcOrd="2" destOrd="0" presId="urn:microsoft.com/office/officeart/2005/8/layout/hierarchy2"/>
    <dgm:cxn modelId="{CCC12DC7-8518-4285-A96F-926D9FA11C46}" type="presParOf" srcId="{9153FE79-47B2-4FA6-B4A7-60A46427E521}" destId="{4333D387-44DD-456E-ABFE-95CA57944B9D}" srcOrd="0" destOrd="0" presId="urn:microsoft.com/office/officeart/2005/8/layout/hierarchy2"/>
    <dgm:cxn modelId="{DEA69097-B7AF-4045-871D-2D4B9FA176A6}" type="presParOf" srcId="{3C859767-9A76-4DF3-8F3B-753DC56B531A}" destId="{CC616D6F-01F9-404C-BA4B-38ECE3D66DE6}" srcOrd="3" destOrd="0" presId="urn:microsoft.com/office/officeart/2005/8/layout/hierarchy2"/>
    <dgm:cxn modelId="{60B19969-CCCE-4F94-A881-987C9EEDA357}" type="presParOf" srcId="{CC616D6F-01F9-404C-BA4B-38ECE3D66DE6}" destId="{3A7E901D-9647-48AD-A323-8C99033A0D9C}" srcOrd="0" destOrd="0" presId="urn:microsoft.com/office/officeart/2005/8/layout/hierarchy2"/>
    <dgm:cxn modelId="{980EBB4C-CA9F-41B5-8E7D-D8989F3BC41C}" type="presParOf" srcId="{CC616D6F-01F9-404C-BA4B-38ECE3D66DE6}" destId="{A3C68C86-8A07-4C9A-BD33-4570B3331C2A}" srcOrd="1" destOrd="0" presId="urn:microsoft.com/office/officeart/2005/8/layout/hierarchy2"/>
    <dgm:cxn modelId="{7F4CD53D-CC81-4B18-9BF1-9A59A6F20BD9}" type="presParOf" srcId="{3C859767-9A76-4DF3-8F3B-753DC56B531A}" destId="{14C55D54-CE19-4379-98ED-EB7B5E7F8580}" srcOrd="4" destOrd="0" presId="urn:microsoft.com/office/officeart/2005/8/layout/hierarchy2"/>
    <dgm:cxn modelId="{AD3EBF84-A93D-4CBA-AB5A-61712531D886}" type="presParOf" srcId="{14C55D54-CE19-4379-98ED-EB7B5E7F8580}" destId="{72E67E22-E5D1-42EF-B914-2B86AD1F0AD8}" srcOrd="0" destOrd="0" presId="urn:microsoft.com/office/officeart/2005/8/layout/hierarchy2"/>
    <dgm:cxn modelId="{BBD98B95-4884-4C10-886A-D0DEB270ABD4}" type="presParOf" srcId="{3C859767-9A76-4DF3-8F3B-753DC56B531A}" destId="{FB1D7E98-D293-43C2-A15E-DD0477636244}" srcOrd="5" destOrd="0" presId="urn:microsoft.com/office/officeart/2005/8/layout/hierarchy2"/>
    <dgm:cxn modelId="{D4A09F59-392E-4ADD-AD5D-DABE03067E4F}" type="presParOf" srcId="{FB1D7E98-D293-43C2-A15E-DD0477636244}" destId="{1FC806DA-5C41-43D5-930D-332C62313013}" srcOrd="0" destOrd="0" presId="urn:microsoft.com/office/officeart/2005/8/layout/hierarchy2"/>
    <dgm:cxn modelId="{6331C4CC-263D-4C4D-8C6B-B94D66A7EA1F}" type="presParOf" srcId="{FB1D7E98-D293-43C2-A15E-DD0477636244}" destId="{CDC704B4-B8D8-45D8-9EA3-8370284FAE1A}" srcOrd="1" destOrd="0" presId="urn:microsoft.com/office/officeart/2005/8/layout/hierarchy2"/>
    <dgm:cxn modelId="{F6902376-C834-4601-BB3E-092622797D5B}" type="presParOf" srcId="{CC980323-A492-46C1-85C8-9B737CD414E6}" destId="{328622F7-577A-4764-8C0A-FFE054B77645}" srcOrd="2" destOrd="0" presId="urn:microsoft.com/office/officeart/2005/8/layout/hierarchy2"/>
    <dgm:cxn modelId="{A11C094C-55E4-4F06-B884-A808D212FC9B}" type="presParOf" srcId="{328622F7-577A-4764-8C0A-FFE054B77645}" destId="{C2B9CC2E-52EC-42D8-AFA0-7E4FE2AE175F}" srcOrd="0" destOrd="0" presId="urn:microsoft.com/office/officeart/2005/8/layout/hierarchy2"/>
    <dgm:cxn modelId="{428F9543-884C-412F-9136-F86C46F0FC21}" type="presParOf" srcId="{CC980323-A492-46C1-85C8-9B737CD414E6}" destId="{A3659482-C74F-4074-8EED-32D1DE363E1C}" srcOrd="3" destOrd="0" presId="urn:microsoft.com/office/officeart/2005/8/layout/hierarchy2"/>
    <dgm:cxn modelId="{8B287EAD-41CA-4DB7-808E-615C1A2BEAB1}" type="presParOf" srcId="{A3659482-C74F-4074-8EED-32D1DE363E1C}" destId="{EECCD9D0-5E43-413C-A5A9-13A6FA348600}" srcOrd="0" destOrd="0" presId="urn:microsoft.com/office/officeart/2005/8/layout/hierarchy2"/>
    <dgm:cxn modelId="{DB19EF98-5BF1-4786-9060-51BAC2F31B4B}" type="presParOf" srcId="{A3659482-C74F-4074-8EED-32D1DE363E1C}" destId="{6E2B079C-5FC8-4716-B24C-E3AF2BB2D503}" srcOrd="1" destOrd="0" presId="urn:microsoft.com/office/officeart/2005/8/layout/hierarchy2"/>
    <dgm:cxn modelId="{C75AA22C-BAB9-4978-BBCF-26699FE7CFA1}" type="presParOf" srcId="{6E2B079C-5FC8-4716-B24C-E3AF2BB2D503}" destId="{6ED41837-8B8D-4688-BF90-00F2DB738A61}" srcOrd="0" destOrd="0" presId="urn:microsoft.com/office/officeart/2005/8/layout/hierarchy2"/>
    <dgm:cxn modelId="{E54D0717-26E9-4202-8233-86E2AC24556A}" type="presParOf" srcId="{6ED41837-8B8D-4688-BF90-00F2DB738A61}" destId="{C43D675B-A60E-4C64-85AC-DFB1F2471707}" srcOrd="0" destOrd="0" presId="urn:microsoft.com/office/officeart/2005/8/layout/hierarchy2"/>
    <dgm:cxn modelId="{4C185B41-6F83-4AAF-8C81-57F05866D4F0}" type="presParOf" srcId="{6E2B079C-5FC8-4716-B24C-E3AF2BB2D503}" destId="{C0DAB933-A43B-4DF2-A8BE-8D53DC859209}" srcOrd="1" destOrd="0" presId="urn:microsoft.com/office/officeart/2005/8/layout/hierarchy2"/>
    <dgm:cxn modelId="{CBAE4A16-7143-4C5B-A544-8874534E8787}" type="presParOf" srcId="{C0DAB933-A43B-4DF2-A8BE-8D53DC859209}" destId="{47E2C67C-2775-46FC-94B2-7E3239F94394}" srcOrd="0" destOrd="0" presId="urn:microsoft.com/office/officeart/2005/8/layout/hierarchy2"/>
    <dgm:cxn modelId="{2BAAA3F2-6244-48FA-84D9-32C7DE803771}" type="presParOf" srcId="{C0DAB933-A43B-4DF2-A8BE-8D53DC859209}" destId="{BB6091CD-279E-4150-9348-B42FA9AADB74}" srcOrd="1" destOrd="0" presId="urn:microsoft.com/office/officeart/2005/8/layout/hierarchy2"/>
    <dgm:cxn modelId="{AA509F5E-A500-40D6-BD00-591C198EE7F1}" type="presParOf" srcId="{6E2B079C-5FC8-4716-B24C-E3AF2BB2D503}" destId="{09C5EADF-F88C-4BE2-905D-6C6055877BB0}" srcOrd="2" destOrd="0" presId="urn:microsoft.com/office/officeart/2005/8/layout/hierarchy2"/>
    <dgm:cxn modelId="{5AE13657-F1DA-4D86-8C1A-358EC02E2BD9}" type="presParOf" srcId="{09C5EADF-F88C-4BE2-905D-6C6055877BB0}" destId="{ADBBE434-9E9B-4B67-8A84-7BE4E9EEEFD3}" srcOrd="0" destOrd="0" presId="urn:microsoft.com/office/officeart/2005/8/layout/hierarchy2"/>
    <dgm:cxn modelId="{759A4912-7255-4556-BA53-C34961AC5CE2}" type="presParOf" srcId="{6E2B079C-5FC8-4716-B24C-E3AF2BB2D503}" destId="{3C8DDA26-F197-46D7-BF34-3B4545C3CB13}" srcOrd="3" destOrd="0" presId="urn:microsoft.com/office/officeart/2005/8/layout/hierarchy2"/>
    <dgm:cxn modelId="{76ADA8EE-3F53-4259-A84A-81E8155A2591}" type="presParOf" srcId="{3C8DDA26-F197-46D7-BF34-3B4545C3CB13}" destId="{EF1AE0F1-C4AE-4D36-BFE0-603CF4F73EF2}" srcOrd="0" destOrd="0" presId="urn:microsoft.com/office/officeart/2005/8/layout/hierarchy2"/>
    <dgm:cxn modelId="{FFDFC4E1-6991-4323-9D08-38653F2A6C7E}" type="presParOf" srcId="{3C8DDA26-F197-46D7-BF34-3B4545C3CB13}" destId="{1252A582-2161-4B20-A09E-3E6313F9F3EB}" srcOrd="1" destOrd="0" presId="urn:microsoft.com/office/officeart/2005/8/layout/hierarchy2"/>
    <dgm:cxn modelId="{16D7DCD5-E871-4539-AE9A-4384D547C13F}" type="presParOf" srcId="{6E2B079C-5FC8-4716-B24C-E3AF2BB2D503}" destId="{D04348A3-38E3-44AA-BF6C-24F8DE5326B8}" srcOrd="4" destOrd="0" presId="urn:microsoft.com/office/officeart/2005/8/layout/hierarchy2"/>
    <dgm:cxn modelId="{5D0598BD-A2E6-4FA2-972F-71A17033EB65}" type="presParOf" srcId="{D04348A3-38E3-44AA-BF6C-24F8DE5326B8}" destId="{47A3B842-2DD5-4A1B-A0AF-67C299FA8622}" srcOrd="0" destOrd="0" presId="urn:microsoft.com/office/officeart/2005/8/layout/hierarchy2"/>
    <dgm:cxn modelId="{514CEED4-37E3-4BB2-B802-EA00D5139EE2}" type="presParOf" srcId="{6E2B079C-5FC8-4716-B24C-E3AF2BB2D503}" destId="{6F04D824-98F2-4D83-916F-D0D9A70B2C02}" srcOrd="5" destOrd="0" presId="urn:microsoft.com/office/officeart/2005/8/layout/hierarchy2"/>
    <dgm:cxn modelId="{62D73FD3-017D-4FAB-B8B8-4DD3D44041EA}" type="presParOf" srcId="{6F04D824-98F2-4D83-916F-D0D9A70B2C02}" destId="{705C6789-65E6-471F-9C79-ED9D38E5BAEE}" srcOrd="0" destOrd="0" presId="urn:microsoft.com/office/officeart/2005/8/layout/hierarchy2"/>
    <dgm:cxn modelId="{ACF96E83-EF70-494D-89B0-7B2E7A12F4B7}" type="presParOf" srcId="{6F04D824-98F2-4D83-916F-D0D9A70B2C02}" destId="{69098AD4-FCC7-41AA-8506-A1E44F1FF828}" srcOrd="1" destOrd="0" presId="urn:microsoft.com/office/officeart/2005/8/layout/hierarchy2"/>
  </dgm:cxnLst>
  <dgm:bg/>
  <dgm:whole>
    <a:effectLst/>
  </dgm:whole>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801F6456-1F20-4076-91CB-CF431E103B35}">
      <dsp:nvSpPr>
        <dsp:cNvPr id="0" name=""/>
        <dsp:cNvSpPr/>
      </dsp:nvSpPr>
      <dsp:spPr>
        <a:xfrm flipH="1">
          <a:off x="0" y="1874206"/>
          <a:ext cx="126684" cy="119271"/>
        </a:xfrm>
        <a:prstGeom prst="roundRect">
          <a:avLst>
            <a:gd name="adj" fmla="val 10000"/>
          </a:avLst>
        </a:prstGeom>
        <a:solidFill>
          <a:schemeClr val="tx2">
            <a:lumMod val="50000"/>
          </a:schemeClr>
        </a:solidFill>
        <a:ln w="25400" cap="flat" cmpd="sng" algn="ctr">
          <a:solidFill>
            <a:schemeClr val="tx2">
              <a:lumMod val="5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endParaRPr lang="zh-CN" altLang="en-US" sz="2400" kern="1200" dirty="0">
            <a:latin typeface="Verdana" pitchFamily="34" charset="0"/>
            <a:cs typeface="Verdana" pitchFamily="34" charset="0"/>
          </a:endParaRPr>
        </a:p>
      </dsp:txBody>
      <dsp:txXfrm flipH="1">
        <a:off x="0" y="1874206"/>
        <a:ext cx="126684" cy="119271"/>
      </dsp:txXfrm>
    </dsp:sp>
    <dsp:sp modelId="{7629C24B-232B-47F2-AE4C-0D6FDEA9E1C7}">
      <dsp:nvSpPr>
        <dsp:cNvPr id="0" name=""/>
        <dsp:cNvSpPr/>
      </dsp:nvSpPr>
      <dsp:spPr>
        <a:xfrm rot="17036182">
          <a:off x="-434643" y="1208776"/>
          <a:ext cx="1478821" cy="14839"/>
        </a:xfrm>
        <a:custGeom>
          <a:avLst/>
          <a:gdLst/>
          <a:ahLst/>
          <a:cxnLst/>
          <a:rect l="0" t="0" r="0" b="0"/>
          <a:pathLst>
            <a:path>
              <a:moveTo>
                <a:pt x="0" y="7419"/>
              </a:moveTo>
              <a:lnTo>
                <a:pt x="1478821" y="741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17036182">
        <a:off x="267796" y="1179225"/>
        <a:ext cx="73941" cy="73941"/>
      </dsp:txXfrm>
    </dsp:sp>
    <dsp:sp modelId="{9405CFE1-F3E8-4082-9F08-E5C9F6F1FBA9}">
      <dsp:nvSpPr>
        <dsp:cNvPr id="0" name=""/>
        <dsp:cNvSpPr/>
      </dsp:nvSpPr>
      <dsp:spPr>
        <a:xfrm>
          <a:off x="482850" y="148660"/>
          <a:ext cx="1231674" cy="699781"/>
        </a:xfrm>
        <a:prstGeom prst="roundRect">
          <a:avLst>
            <a:gd name="adj" fmla="val 10000"/>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latin typeface="Verdana" pitchFamily="34" charset="0"/>
              <a:ea typeface="Verdana" pitchFamily="34" charset="0"/>
              <a:cs typeface="Verdana" pitchFamily="34" charset="0"/>
            </a:rPr>
            <a:t>FR-IQA</a:t>
          </a:r>
          <a:endParaRPr lang="zh-CN" altLang="en-US" sz="2000" kern="1200" dirty="0">
            <a:latin typeface="Verdana" pitchFamily="34" charset="0"/>
            <a:cs typeface="Verdana" pitchFamily="34" charset="0"/>
          </a:endParaRPr>
        </a:p>
      </dsp:txBody>
      <dsp:txXfrm>
        <a:off x="482850" y="148660"/>
        <a:ext cx="1231674" cy="699781"/>
      </dsp:txXfrm>
    </dsp:sp>
    <dsp:sp modelId="{B4B288E3-1328-4D5E-9835-9DE9BCEC8A6F}">
      <dsp:nvSpPr>
        <dsp:cNvPr id="0" name=""/>
        <dsp:cNvSpPr/>
      </dsp:nvSpPr>
      <dsp:spPr>
        <a:xfrm rot="21464212">
          <a:off x="1712574" y="392372"/>
          <a:ext cx="5001864" cy="14839"/>
        </a:xfrm>
        <a:custGeom>
          <a:avLst/>
          <a:gdLst/>
          <a:ahLst/>
          <a:cxnLst/>
          <a:rect l="0" t="0" r="0" b="0"/>
          <a:pathLst>
            <a:path>
              <a:moveTo>
                <a:pt x="0" y="7419"/>
              </a:moveTo>
              <a:lnTo>
                <a:pt x="5001864"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66750">
            <a:lnSpc>
              <a:spcPct val="90000"/>
            </a:lnSpc>
            <a:spcBef>
              <a:spcPct val="0"/>
            </a:spcBef>
            <a:spcAft>
              <a:spcPct val="35000"/>
            </a:spcAft>
          </a:pPr>
          <a:endParaRPr lang="zh-CN" altLang="en-US" sz="1500" kern="1200">
            <a:latin typeface="Verdana" pitchFamily="34" charset="0"/>
            <a:cs typeface="Verdana" pitchFamily="34" charset="0"/>
          </a:endParaRPr>
        </a:p>
      </dsp:txBody>
      <dsp:txXfrm rot="21464212">
        <a:off x="4088460" y="274745"/>
        <a:ext cx="250093" cy="250093"/>
      </dsp:txXfrm>
    </dsp:sp>
    <dsp:sp modelId="{6BA31C67-5F7D-4C40-956C-7648FBE17F9E}">
      <dsp:nvSpPr>
        <dsp:cNvPr id="0" name=""/>
        <dsp:cNvSpPr/>
      </dsp:nvSpPr>
      <dsp:spPr>
        <a:xfrm>
          <a:off x="6712488" y="72009"/>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SSIM</a:t>
          </a:r>
          <a:endParaRPr lang="zh-CN" altLang="en-US" sz="1900" kern="1200" dirty="0">
            <a:latin typeface="Verdana" pitchFamily="34" charset="0"/>
            <a:cs typeface="Verdana" pitchFamily="34" charset="0"/>
          </a:endParaRPr>
        </a:p>
      </dsp:txBody>
      <dsp:txXfrm>
        <a:off x="6712488" y="72009"/>
        <a:ext cx="2045104" cy="458046"/>
      </dsp:txXfrm>
    </dsp:sp>
    <dsp:sp modelId="{10B13E99-0AEE-43F7-8D71-A62AB52C3298}">
      <dsp:nvSpPr>
        <dsp:cNvPr id="0" name=""/>
        <dsp:cNvSpPr/>
      </dsp:nvSpPr>
      <dsp:spPr>
        <a:xfrm rot="242961">
          <a:off x="1708271" y="668040"/>
          <a:ext cx="5010471" cy="14839"/>
        </a:xfrm>
        <a:custGeom>
          <a:avLst/>
          <a:gdLst/>
          <a:ahLst/>
          <a:cxnLst/>
          <a:rect l="0" t="0" r="0" b="0"/>
          <a:pathLst>
            <a:path>
              <a:moveTo>
                <a:pt x="0" y="7419"/>
              </a:moveTo>
              <a:lnTo>
                <a:pt x="5010471"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66750">
            <a:lnSpc>
              <a:spcPct val="90000"/>
            </a:lnSpc>
            <a:spcBef>
              <a:spcPct val="0"/>
            </a:spcBef>
            <a:spcAft>
              <a:spcPct val="35000"/>
            </a:spcAft>
          </a:pPr>
          <a:endParaRPr lang="zh-CN" altLang="en-US" sz="1500" kern="1200">
            <a:latin typeface="Verdana" pitchFamily="34" charset="0"/>
            <a:cs typeface="Verdana" pitchFamily="34" charset="0"/>
          </a:endParaRPr>
        </a:p>
      </dsp:txBody>
      <dsp:txXfrm rot="242961">
        <a:off x="4088245" y="550198"/>
        <a:ext cx="250523" cy="250523"/>
      </dsp:txXfrm>
    </dsp:sp>
    <dsp:sp modelId="{6B42E1B5-60D7-43A9-A07B-D3629C043CA7}">
      <dsp:nvSpPr>
        <dsp:cNvPr id="0" name=""/>
        <dsp:cNvSpPr/>
      </dsp:nvSpPr>
      <dsp:spPr>
        <a:xfrm>
          <a:off x="6712488" y="623345"/>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PSNR</a:t>
          </a:r>
          <a:endParaRPr lang="zh-CN" altLang="en-US" sz="1900" kern="1200" dirty="0">
            <a:latin typeface="Verdana" pitchFamily="34" charset="0"/>
            <a:cs typeface="Verdana" pitchFamily="34" charset="0"/>
          </a:endParaRPr>
        </a:p>
      </dsp:txBody>
      <dsp:txXfrm>
        <a:off x="6712488" y="623345"/>
        <a:ext cx="2045104" cy="458046"/>
      </dsp:txXfrm>
    </dsp:sp>
    <dsp:sp modelId="{C904D21A-E1F6-4CB5-B927-22CB8E5401B6}">
      <dsp:nvSpPr>
        <dsp:cNvPr id="0" name=""/>
        <dsp:cNvSpPr/>
      </dsp:nvSpPr>
      <dsp:spPr>
        <a:xfrm rot="4332387">
          <a:off x="-277987" y="2481300"/>
          <a:ext cx="1165509" cy="14839"/>
        </a:xfrm>
        <a:custGeom>
          <a:avLst/>
          <a:gdLst/>
          <a:ahLst/>
          <a:cxnLst/>
          <a:rect l="0" t="0" r="0" b="0"/>
          <a:pathLst>
            <a:path>
              <a:moveTo>
                <a:pt x="0" y="7419"/>
              </a:moveTo>
              <a:lnTo>
                <a:pt x="1165509" y="741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4332387">
        <a:off x="275629" y="2459581"/>
        <a:ext cx="58275" cy="58275"/>
      </dsp:txXfrm>
    </dsp:sp>
    <dsp:sp modelId="{FA7A8ABF-C58B-4927-A42A-A7F51B41B944}">
      <dsp:nvSpPr>
        <dsp:cNvPr id="0" name=""/>
        <dsp:cNvSpPr/>
      </dsp:nvSpPr>
      <dsp:spPr>
        <a:xfrm>
          <a:off x="482850" y="2693707"/>
          <a:ext cx="1231674" cy="699781"/>
        </a:xfrm>
        <a:prstGeom prst="roundRect">
          <a:avLst>
            <a:gd name="adj" fmla="val 10000"/>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latin typeface="Verdana" pitchFamily="34" charset="0"/>
              <a:ea typeface="Verdana" pitchFamily="34" charset="0"/>
              <a:cs typeface="Verdana" pitchFamily="34" charset="0"/>
            </a:rPr>
            <a:t>NR-IQA</a:t>
          </a:r>
          <a:endParaRPr lang="zh-CN" altLang="en-US" sz="2000" kern="1200" dirty="0">
            <a:latin typeface="Verdana" pitchFamily="34" charset="0"/>
            <a:cs typeface="Verdana" pitchFamily="34" charset="0"/>
          </a:endParaRPr>
        </a:p>
      </dsp:txBody>
      <dsp:txXfrm>
        <a:off x="482850" y="2693707"/>
        <a:ext cx="1231674" cy="699781"/>
      </dsp:txXfrm>
    </dsp:sp>
    <dsp:sp modelId="{619EF7E9-3392-4BE7-994C-B852FE03B21E}">
      <dsp:nvSpPr>
        <dsp:cNvPr id="0" name=""/>
        <dsp:cNvSpPr/>
      </dsp:nvSpPr>
      <dsp:spPr>
        <a:xfrm rot="17802031">
          <a:off x="1269196" y="2313712"/>
          <a:ext cx="1617398" cy="14839"/>
        </a:xfrm>
        <a:custGeom>
          <a:avLst/>
          <a:gdLst/>
          <a:ahLst/>
          <a:cxnLst/>
          <a:rect l="0" t="0" r="0" b="0"/>
          <a:pathLst>
            <a:path>
              <a:moveTo>
                <a:pt x="0" y="7419"/>
              </a:moveTo>
              <a:lnTo>
                <a:pt x="1617398"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17802031">
        <a:off x="2037460" y="2280697"/>
        <a:ext cx="80869" cy="80869"/>
      </dsp:txXfrm>
    </dsp:sp>
    <dsp:sp modelId="{ECF68A8B-2BAA-48F4-81D5-74E57DDEACEF}">
      <dsp:nvSpPr>
        <dsp:cNvPr id="0" name=""/>
        <dsp:cNvSpPr/>
      </dsp:nvSpPr>
      <dsp:spPr>
        <a:xfrm>
          <a:off x="2441266" y="1248775"/>
          <a:ext cx="1231674" cy="699781"/>
        </a:xfrm>
        <a:prstGeom prst="roundRect">
          <a:avLst>
            <a:gd name="adj" fmla="val 10000"/>
          </a:avLst>
        </a:prstGeom>
        <a:solidFill>
          <a:schemeClr val="accent1">
            <a:hueOff val="0"/>
            <a:satOff val="0"/>
            <a:lumOff val="0"/>
            <a:alphaOff val="0"/>
          </a:schemeClr>
        </a:solidFill>
        <a:ln w="25400" cap="flat" cmpd="sng" algn="ctr">
          <a:solidFill>
            <a:schemeClr val="accent1">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latin typeface="Verdana" pitchFamily="34" charset="0"/>
              <a:ea typeface="Verdana" pitchFamily="34" charset="0"/>
              <a:cs typeface="Verdana" pitchFamily="34" charset="0"/>
            </a:rPr>
            <a:t>DA-IQA</a:t>
          </a:r>
          <a:endParaRPr lang="zh-CN" altLang="en-US" sz="2000" kern="1200" dirty="0">
            <a:latin typeface="Verdana" pitchFamily="34" charset="0"/>
            <a:cs typeface="Verdana" pitchFamily="34" charset="0"/>
          </a:endParaRPr>
        </a:p>
      </dsp:txBody>
      <dsp:txXfrm>
        <a:off x="2441266" y="1248775"/>
        <a:ext cx="1231674" cy="699781"/>
      </dsp:txXfrm>
    </dsp:sp>
    <dsp:sp modelId="{56441222-7A35-4DE7-9A39-206AE1AC7488}">
      <dsp:nvSpPr>
        <dsp:cNvPr id="0" name=""/>
        <dsp:cNvSpPr/>
      </dsp:nvSpPr>
      <dsp:spPr>
        <a:xfrm rot="21326783">
          <a:off x="3668111" y="1469779"/>
          <a:ext cx="3059957" cy="14839"/>
        </a:xfrm>
        <a:custGeom>
          <a:avLst/>
          <a:gdLst/>
          <a:ahLst/>
          <a:cxnLst/>
          <a:rect l="0" t="0" r="0" b="0"/>
          <a:pathLst>
            <a:path>
              <a:moveTo>
                <a:pt x="0" y="7419"/>
              </a:moveTo>
              <a:lnTo>
                <a:pt x="3059957"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88950">
            <a:lnSpc>
              <a:spcPct val="90000"/>
            </a:lnSpc>
            <a:spcBef>
              <a:spcPct val="0"/>
            </a:spcBef>
            <a:spcAft>
              <a:spcPct val="35000"/>
            </a:spcAft>
          </a:pPr>
          <a:endParaRPr lang="zh-CN" altLang="en-US" sz="1100" kern="1200">
            <a:latin typeface="Verdana" pitchFamily="34" charset="0"/>
            <a:cs typeface="Verdana" pitchFamily="34" charset="0"/>
          </a:endParaRPr>
        </a:p>
      </dsp:txBody>
      <dsp:txXfrm rot="21326783">
        <a:off x="5121591" y="1400699"/>
        <a:ext cx="152997" cy="152997"/>
      </dsp:txXfrm>
    </dsp:sp>
    <dsp:sp modelId="{C3B8F6D9-EF70-4827-9F89-428C7567A3BC}">
      <dsp:nvSpPr>
        <dsp:cNvPr id="0" name=""/>
        <dsp:cNvSpPr/>
      </dsp:nvSpPr>
      <dsp:spPr>
        <a:xfrm>
          <a:off x="6723240" y="1126707"/>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JNB</a:t>
          </a:r>
          <a:endParaRPr lang="zh-CN" altLang="en-US" sz="1900" kern="1200" dirty="0">
            <a:latin typeface="Verdana" pitchFamily="34" charset="0"/>
            <a:cs typeface="Verdana" pitchFamily="34" charset="0"/>
          </a:endParaRPr>
        </a:p>
      </dsp:txBody>
      <dsp:txXfrm>
        <a:off x="6723240" y="1126707"/>
        <a:ext cx="2045104" cy="458046"/>
      </dsp:txXfrm>
    </dsp:sp>
    <dsp:sp modelId="{34910E49-C29B-4917-84F2-317BED8707AA}">
      <dsp:nvSpPr>
        <dsp:cNvPr id="0" name=""/>
        <dsp:cNvSpPr/>
      </dsp:nvSpPr>
      <dsp:spPr>
        <a:xfrm rot="292801">
          <a:off x="3667392" y="1721462"/>
          <a:ext cx="3061396" cy="14839"/>
        </a:xfrm>
        <a:custGeom>
          <a:avLst/>
          <a:gdLst/>
          <a:ahLst/>
          <a:cxnLst/>
          <a:rect l="0" t="0" r="0" b="0"/>
          <a:pathLst>
            <a:path>
              <a:moveTo>
                <a:pt x="0" y="7419"/>
              </a:moveTo>
              <a:lnTo>
                <a:pt x="3061396"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88950">
            <a:lnSpc>
              <a:spcPct val="90000"/>
            </a:lnSpc>
            <a:spcBef>
              <a:spcPct val="0"/>
            </a:spcBef>
            <a:spcAft>
              <a:spcPct val="35000"/>
            </a:spcAft>
          </a:pPr>
          <a:endParaRPr lang="zh-CN" altLang="en-US" sz="1100" kern="1200">
            <a:latin typeface="Verdana" pitchFamily="34" charset="0"/>
            <a:cs typeface="Verdana" pitchFamily="34" charset="0"/>
          </a:endParaRPr>
        </a:p>
      </dsp:txBody>
      <dsp:txXfrm rot="292801">
        <a:off x="5121555" y="1652347"/>
        <a:ext cx="153069" cy="153069"/>
      </dsp:txXfrm>
    </dsp:sp>
    <dsp:sp modelId="{65BD987D-7818-4346-BBC9-98164C28E32D}">
      <dsp:nvSpPr>
        <dsp:cNvPr id="0" name=""/>
        <dsp:cNvSpPr/>
      </dsp:nvSpPr>
      <dsp:spPr>
        <a:xfrm>
          <a:off x="6723240" y="1630074"/>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CPBD</a:t>
          </a:r>
          <a:endParaRPr lang="zh-CN" altLang="en-US" sz="1900" kern="1200" dirty="0">
            <a:latin typeface="Verdana" pitchFamily="34" charset="0"/>
            <a:cs typeface="Verdana" pitchFamily="34" charset="0"/>
          </a:endParaRPr>
        </a:p>
      </dsp:txBody>
      <dsp:txXfrm>
        <a:off x="6723240" y="1630074"/>
        <a:ext cx="2045104" cy="458046"/>
      </dsp:txXfrm>
    </dsp:sp>
    <dsp:sp modelId="{FAF8BEB7-3532-4469-8128-FB90CEA5EDD0}">
      <dsp:nvSpPr>
        <dsp:cNvPr id="0" name=""/>
        <dsp:cNvSpPr/>
      </dsp:nvSpPr>
      <dsp:spPr>
        <a:xfrm rot="834953">
          <a:off x="3626334" y="1973143"/>
          <a:ext cx="3175890" cy="14839"/>
        </a:xfrm>
        <a:custGeom>
          <a:avLst/>
          <a:gdLst/>
          <a:ahLst/>
          <a:cxnLst/>
          <a:rect l="0" t="0" r="0" b="0"/>
          <a:pathLst>
            <a:path>
              <a:moveTo>
                <a:pt x="0" y="7419"/>
              </a:moveTo>
              <a:lnTo>
                <a:pt x="3175890"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88950">
            <a:lnSpc>
              <a:spcPct val="90000"/>
            </a:lnSpc>
            <a:spcBef>
              <a:spcPct val="0"/>
            </a:spcBef>
            <a:spcAft>
              <a:spcPct val="35000"/>
            </a:spcAft>
          </a:pPr>
          <a:endParaRPr lang="zh-CN" altLang="en-US" sz="1100" kern="1200">
            <a:latin typeface="Verdana" pitchFamily="34" charset="0"/>
            <a:cs typeface="Verdana" pitchFamily="34" charset="0"/>
          </a:endParaRPr>
        </a:p>
      </dsp:txBody>
      <dsp:txXfrm rot="834953">
        <a:off x="5134883" y="1901165"/>
        <a:ext cx="158794" cy="158794"/>
      </dsp:txXfrm>
    </dsp:sp>
    <dsp:sp modelId="{42180EB5-D5BB-4B22-B94A-0E194C73FD0B}">
      <dsp:nvSpPr>
        <dsp:cNvPr id="0" name=""/>
        <dsp:cNvSpPr/>
      </dsp:nvSpPr>
      <dsp:spPr>
        <a:xfrm>
          <a:off x="6755619" y="2133435"/>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LPC</a:t>
          </a:r>
          <a:endParaRPr lang="zh-CN" altLang="en-US" sz="1900" kern="1200" dirty="0">
            <a:latin typeface="Verdana" pitchFamily="34" charset="0"/>
            <a:cs typeface="Verdana" pitchFamily="34" charset="0"/>
          </a:endParaRPr>
        </a:p>
      </dsp:txBody>
      <dsp:txXfrm>
        <a:off x="6755619" y="2133435"/>
        <a:ext cx="2045104" cy="458046"/>
      </dsp:txXfrm>
    </dsp:sp>
    <dsp:sp modelId="{142353E2-2D41-4520-A67F-4ADAC2470A09}">
      <dsp:nvSpPr>
        <dsp:cNvPr id="0" name=""/>
        <dsp:cNvSpPr/>
      </dsp:nvSpPr>
      <dsp:spPr>
        <a:xfrm rot="3354690">
          <a:off x="1417303" y="3596214"/>
          <a:ext cx="1352462" cy="14839"/>
        </a:xfrm>
        <a:custGeom>
          <a:avLst/>
          <a:gdLst/>
          <a:ahLst/>
          <a:cxnLst/>
          <a:rect l="0" t="0" r="0" b="0"/>
          <a:pathLst>
            <a:path>
              <a:moveTo>
                <a:pt x="0" y="7419"/>
              </a:moveTo>
              <a:lnTo>
                <a:pt x="1352462"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3354690">
        <a:off x="2059722" y="3569822"/>
        <a:ext cx="67623" cy="67623"/>
      </dsp:txXfrm>
    </dsp:sp>
    <dsp:sp modelId="{FFA641DA-54E1-49A5-84EB-68DD369DAEE2}">
      <dsp:nvSpPr>
        <dsp:cNvPr id="0" name=""/>
        <dsp:cNvSpPr/>
      </dsp:nvSpPr>
      <dsp:spPr>
        <a:xfrm>
          <a:off x="2472543" y="3766923"/>
          <a:ext cx="1097752" cy="79349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latin typeface="Verdana" pitchFamily="34" charset="0"/>
              <a:ea typeface="Verdana" pitchFamily="34" charset="0"/>
              <a:cs typeface="Verdana" pitchFamily="34" charset="0"/>
            </a:rPr>
            <a:t>DU-IQA</a:t>
          </a:r>
          <a:endParaRPr lang="zh-CN" altLang="en-US" sz="2000" kern="1200" dirty="0">
            <a:latin typeface="Verdana" pitchFamily="34" charset="0"/>
            <a:cs typeface="Verdana" pitchFamily="34" charset="0"/>
          </a:endParaRPr>
        </a:p>
      </dsp:txBody>
      <dsp:txXfrm>
        <a:off x="2472543" y="3766923"/>
        <a:ext cx="1097752" cy="793493"/>
      </dsp:txXfrm>
    </dsp:sp>
    <dsp:sp modelId="{99B9DBF2-492F-44F9-B25D-2A1758A47D37}">
      <dsp:nvSpPr>
        <dsp:cNvPr id="0" name=""/>
        <dsp:cNvSpPr/>
      </dsp:nvSpPr>
      <dsp:spPr>
        <a:xfrm rot="17887459">
          <a:off x="3326588" y="3749653"/>
          <a:ext cx="922064" cy="14839"/>
        </a:xfrm>
        <a:custGeom>
          <a:avLst/>
          <a:gdLst/>
          <a:ahLst/>
          <a:cxnLst/>
          <a:rect l="0" t="0" r="0" b="0"/>
          <a:pathLst>
            <a:path>
              <a:moveTo>
                <a:pt x="0" y="7419"/>
              </a:moveTo>
              <a:lnTo>
                <a:pt x="922064"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17887459">
        <a:off x="3764568" y="3734021"/>
        <a:ext cx="46103" cy="46103"/>
      </dsp:txXfrm>
    </dsp:sp>
    <dsp:sp modelId="{CA8B076B-B6A7-476F-AB47-BDE9D2B71A3F}">
      <dsp:nvSpPr>
        <dsp:cNvPr id="0" name=""/>
        <dsp:cNvSpPr/>
      </dsp:nvSpPr>
      <dsp:spPr>
        <a:xfrm>
          <a:off x="4004944" y="3049790"/>
          <a:ext cx="1563478" cy="60137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latin typeface="Verdana" pitchFamily="34" charset="0"/>
              <a:ea typeface="Verdana" pitchFamily="34" charset="0"/>
              <a:cs typeface="Verdana" pitchFamily="34" charset="0"/>
            </a:rPr>
            <a:t>DU-UA-IQA</a:t>
          </a:r>
          <a:endParaRPr lang="zh-CN" altLang="en-US" sz="2000" kern="1200" dirty="0">
            <a:latin typeface="Verdana" pitchFamily="34" charset="0"/>
            <a:cs typeface="Verdana" pitchFamily="34" charset="0"/>
          </a:endParaRPr>
        </a:p>
      </dsp:txBody>
      <dsp:txXfrm>
        <a:off x="4004944" y="3049790"/>
        <a:ext cx="1563478" cy="601371"/>
      </dsp:txXfrm>
    </dsp:sp>
    <dsp:sp modelId="{EAEF105F-0089-4F61-B8AC-31ABAEA864F8}">
      <dsp:nvSpPr>
        <dsp:cNvPr id="0" name=""/>
        <dsp:cNvSpPr/>
      </dsp:nvSpPr>
      <dsp:spPr>
        <a:xfrm rot="20287305">
          <a:off x="5521586" y="3100729"/>
          <a:ext cx="1300615" cy="14839"/>
        </a:xfrm>
        <a:custGeom>
          <a:avLst/>
          <a:gdLst/>
          <a:ahLst/>
          <a:cxnLst/>
          <a:rect l="0" t="0" r="0" b="0"/>
          <a:pathLst>
            <a:path>
              <a:moveTo>
                <a:pt x="0" y="7419"/>
              </a:moveTo>
              <a:lnTo>
                <a:pt x="1300615"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20287305">
        <a:off x="6139379" y="3075633"/>
        <a:ext cx="65030" cy="65030"/>
      </dsp:txXfrm>
    </dsp:sp>
    <dsp:sp modelId="{7DEBDE5E-DFB9-4159-A41E-DBC7240E9D89}">
      <dsp:nvSpPr>
        <dsp:cNvPr id="0" name=""/>
        <dsp:cNvSpPr/>
      </dsp:nvSpPr>
      <dsp:spPr>
        <a:xfrm>
          <a:off x="6775365" y="2636797"/>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BRISQUE</a:t>
          </a:r>
          <a:endParaRPr lang="zh-CN" altLang="en-US" sz="1900" kern="1200" dirty="0">
            <a:latin typeface="Verdana" pitchFamily="34" charset="0"/>
            <a:cs typeface="Verdana" pitchFamily="34" charset="0"/>
          </a:endParaRPr>
        </a:p>
      </dsp:txBody>
      <dsp:txXfrm>
        <a:off x="6775365" y="2636797"/>
        <a:ext cx="2045104" cy="458046"/>
      </dsp:txXfrm>
    </dsp:sp>
    <dsp:sp modelId="{9153FE79-47B2-4FA6-B4A7-60A46427E521}">
      <dsp:nvSpPr>
        <dsp:cNvPr id="0" name=""/>
        <dsp:cNvSpPr/>
      </dsp:nvSpPr>
      <dsp:spPr>
        <a:xfrm rot="53277">
          <a:off x="5568351" y="3352410"/>
          <a:ext cx="1207087" cy="14839"/>
        </a:xfrm>
        <a:custGeom>
          <a:avLst/>
          <a:gdLst/>
          <a:ahLst/>
          <a:cxnLst/>
          <a:rect l="0" t="0" r="0" b="0"/>
          <a:pathLst>
            <a:path>
              <a:moveTo>
                <a:pt x="0" y="7419"/>
              </a:moveTo>
              <a:lnTo>
                <a:pt x="1207087"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53277">
        <a:off x="6141717" y="3329652"/>
        <a:ext cx="60354" cy="60354"/>
      </dsp:txXfrm>
    </dsp:sp>
    <dsp:sp modelId="{3A7E901D-9647-48AD-A323-8C99033A0D9C}">
      <dsp:nvSpPr>
        <dsp:cNvPr id="0" name=""/>
        <dsp:cNvSpPr/>
      </dsp:nvSpPr>
      <dsp:spPr>
        <a:xfrm>
          <a:off x="6775365" y="3140159"/>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ROBUST</a:t>
          </a:r>
          <a:endParaRPr lang="zh-CN" altLang="en-US" sz="1900" kern="1200" dirty="0">
            <a:latin typeface="Verdana" pitchFamily="34" charset="0"/>
            <a:cs typeface="Verdana" pitchFamily="34" charset="0"/>
          </a:endParaRPr>
        </a:p>
      </dsp:txBody>
      <dsp:txXfrm>
        <a:off x="6775365" y="3140159"/>
        <a:ext cx="2045104" cy="458046"/>
      </dsp:txXfrm>
    </dsp:sp>
    <dsp:sp modelId="{14C55D54-CE19-4379-98ED-EB7B5E7F8580}">
      <dsp:nvSpPr>
        <dsp:cNvPr id="0" name=""/>
        <dsp:cNvSpPr/>
      </dsp:nvSpPr>
      <dsp:spPr>
        <a:xfrm rot="1472441">
          <a:off x="5508496" y="3618592"/>
          <a:ext cx="1326796" cy="14839"/>
        </a:xfrm>
        <a:custGeom>
          <a:avLst/>
          <a:gdLst/>
          <a:ahLst/>
          <a:cxnLst/>
          <a:rect l="0" t="0" r="0" b="0"/>
          <a:pathLst>
            <a:path>
              <a:moveTo>
                <a:pt x="0" y="7419"/>
              </a:moveTo>
              <a:lnTo>
                <a:pt x="1326796"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1472441">
        <a:off x="6138724" y="3592842"/>
        <a:ext cx="66339" cy="66339"/>
      </dsp:txXfrm>
    </dsp:sp>
    <dsp:sp modelId="{1FC806DA-5C41-43D5-930D-332C62313013}">
      <dsp:nvSpPr>
        <dsp:cNvPr id="0" name=""/>
        <dsp:cNvSpPr/>
      </dsp:nvSpPr>
      <dsp:spPr>
        <a:xfrm>
          <a:off x="6775365" y="3672523"/>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SSEQ</a:t>
          </a:r>
          <a:endParaRPr lang="zh-CN" altLang="en-US" sz="1900" kern="1200" dirty="0">
            <a:latin typeface="Verdana" pitchFamily="34" charset="0"/>
            <a:cs typeface="Verdana" pitchFamily="34" charset="0"/>
          </a:endParaRPr>
        </a:p>
      </dsp:txBody>
      <dsp:txXfrm>
        <a:off x="6775365" y="3672523"/>
        <a:ext cx="2045104" cy="458046"/>
      </dsp:txXfrm>
    </dsp:sp>
    <dsp:sp modelId="{328622F7-577A-4764-8C0A-FFE054B77645}">
      <dsp:nvSpPr>
        <dsp:cNvPr id="0" name=""/>
        <dsp:cNvSpPr/>
      </dsp:nvSpPr>
      <dsp:spPr>
        <a:xfrm rot="3574758">
          <a:off x="3358807" y="4525685"/>
          <a:ext cx="856827" cy="14839"/>
        </a:xfrm>
        <a:custGeom>
          <a:avLst/>
          <a:gdLst/>
          <a:ahLst/>
          <a:cxnLst/>
          <a:rect l="0" t="0" r="0" b="0"/>
          <a:pathLst>
            <a:path>
              <a:moveTo>
                <a:pt x="0" y="7419"/>
              </a:moveTo>
              <a:lnTo>
                <a:pt x="856827"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3574758">
        <a:off x="3765800" y="4511683"/>
        <a:ext cx="42841" cy="42841"/>
      </dsp:txXfrm>
    </dsp:sp>
    <dsp:sp modelId="{EECCD9D0-5E43-413C-A5A9-13A6FA348600}">
      <dsp:nvSpPr>
        <dsp:cNvPr id="0" name=""/>
        <dsp:cNvSpPr/>
      </dsp:nvSpPr>
      <dsp:spPr>
        <a:xfrm>
          <a:off x="4004146" y="4571737"/>
          <a:ext cx="1680978" cy="661603"/>
        </a:xfrm>
        <a:prstGeom prst="roundRect">
          <a:avLst>
            <a:gd name="adj" fmla="val 10000"/>
          </a:avLst>
        </a:prstGeom>
        <a:solidFill>
          <a:schemeClr val="accent1">
            <a:hueOff val="0"/>
            <a:satOff val="0"/>
            <a:lumOff val="0"/>
            <a:alphaOff val="0"/>
          </a:schemeClr>
        </a:solidFill>
        <a:ln w="25400" cap="flat" cmpd="sng" algn="ctr">
          <a:solidFill>
            <a:schemeClr val="accent1">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latin typeface="Verdana" pitchFamily="34" charset="0"/>
              <a:ea typeface="Verdana" pitchFamily="34" charset="0"/>
              <a:cs typeface="Verdana" pitchFamily="34" charset="0"/>
            </a:rPr>
            <a:t>DU-OU-IQA</a:t>
          </a:r>
          <a:endParaRPr lang="zh-CN" altLang="en-US" sz="2000" kern="1200" dirty="0">
            <a:latin typeface="Verdana" pitchFamily="34" charset="0"/>
            <a:cs typeface="Verdana" pitchFamily="34" charset="0"/>
          </a:endParaRPr>
        </a:p>
      </dsp:txBody>
      <dsp:txXfrm>
        <a:off x="4004146" y="4571737"/>
        <a:ext cx="1680978" cy="661603"/>
      </dsp:txXfrm>
    </dsp:sp>
    <dsp:sp modelId="{6ED41837-8B8D-4688-BF90-00F2DB738A61}">
      <dsp:nvSpPr>
        <dsp:cNvPr id="0" name=""/>
        <dsp:cNvSpPr/>
      </dsp:nvSpPr>
      <dsp:spPr>
        <a:xfrm rot="20248056">
          <a:off x="5640073" y="4668962"/>
          <a:ext cx="1180343" cy="14839"/>
        </a:xfrm>
        <a:custGeom>
          <a:avLst/>
          <a:gdLst/>
          <a:ahLst/>
          <a:cxnLst/>
          <a:rect l="0" t="0" r="0" b="0"/>
          <a:pathLst>
            <a:path>
              <a:moveTo>
                <a:pt x="0" y="7419"/>
              </a:moveTo>
              <a:lnTo>
                <a:pt x="1180343"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20248056">
        <a:off x="6200737" y="4646873"/>
        <a:ext cx="59017" cy="59017"/>
      </dsp:txXfrm>
    </dsp:sp>
    <dsp:sp modelId="{47E2C67C-2775-46FC-94B2-7E3239F94394}">
      <dsp:nvSpPr>
        <dsp:cNvPr id="0" name=""/>
        <dsp:cNvSpPr/>
      </dsp:nvSpPr>
      <dsp:spPr>
        <a:xfrm>
          <a:off x="6775365" y="4221200"/>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NIQE</a:t>
          </a:r>
          <a:endParaRPr lang="zh-CN" altLang="en-US" sz="1900" kern="1200" dirty="0">
            <a:latin typeface="Verdana" pitchFamily="34" charset="0"/>
            <a:cs typeface="Verdana" pitchFamily="34" charset="0"/>
          </a:endParaRPr>
        </a:p>
      </dsp:txBody>
      <dsp:txXfrm>
        <a:off x="6775365" y="4221200"/>
        <a:ext cx="2045104" cy="458046"/>
      </dsp:txXfrm>
    </dsp:sp>
    <dsp:sp modelId="{09C5EADF-F88C-4BE2-905D-6C6055877BB0}">
      <dsp:nvSpPr>
        <dsp:cNvPr id="0" name=""/>
        <dsp:cNvSpPr/>
      </dsp:nvSpPr>
      <dsp:spPr>
        <a:xfrm rot="1623923">
          <a:off x="5618086" y="5173656"/>
          <a:ext cx="1224317" cy="14839"/>
        </a:xfrm>
        <a:custGeom>
          <a:avLst/>
          <a:gdLst/>
          <a:ahLst/>
          <a:cxnLst/>
          <a:rect l="0" t="0" r="0" b="0"/>
          <a:pathLst>
            <a:path>
              <a:moveTo>
                <a:pt x="0" y="7419"/>
              </a:moveTo>
              <a:lnTo>
                <a:pt x="1224317"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1623923">
        <a:off x="6199637" y="5150467"/>
        <a:ext cx="61215" cy="61215"/>
      </dsp:txXfrm>
    </dsp:sp>
    <dsp:sp modelId="{EF1AE0F1-C4AE-4D36-BFE0-603CF4F73EF2}">
      <dsp:nvSpPr>
        <dsp:cNvPr id="0" name=""/>
        <dsp:cNvSpPr/>
      </dsp:nvSpPr>
      <dsp:spPr>
        <a:xfrm>
          <a:off x="6775365" y="5230588"/>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CBIQ</a:t>
          </a:r>
          <a:endParaRPr lang="zh-CN" altLang="en-US" sz="1900" kern="1200" dirty="0">
            <a:latin typeface="Verdana" pitchFamily="34" charset="0"/>
            <a:cs typeface="Verdana" pitchFamily="34" charset="0"/>
          </a:endParaRPr>
        </a:p>
      </dsp:txBody>
      <dsp:txXfrm>
        <a:off x="6775365" y="5230588"/>
        <a:ext cx="2045104" cy="458046"/>
      </dsp:txXfrm>
    </dsp:sp>
    <dsp:sp modelId="{D04348A3-38E3-44AA-BF6C-24F8DE5326B8}">
      <dsp:nvSpPr>
        <dsp:cNvPr id="0" name=""/>
        <dsp:cNvSpPr/>
      </dsp:nvSpPr>
      <dsp:spPr>
        <a:xfrm rot="199044">
          <a:off x="5684210" y="4926717"/>
          <a:ext cx="1092069" cy="14839"/>
        </a:xfrm>
        <a:custGeom>
          <a:avLst/>
          <a:gdLst/>
          <a:ahLst/>
          <a:cxnLst/>
          <a:rect l="0" t="0" r="0" b="0"/>
          <a:pathLst>
            <a:path>
              <a:moveTo>
                <a:pt x="0" y="7419"/>
              </a:moveTo>
              <a:lnTo>
                <a:pt x="1092069" y="741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latin typeface="Verdana" pitchFamily="34" charset="0"/>
            <a:cs typeface="Verdana" pitchFamily="34" charset="0"/>
          </a:endParaRPr>
        </a:p>
      </dsp:txBody>
      <dsp:txXfrm rot="199044">
        <a:off x="6202943" y="4906834"/>
        <a:ext cx="54603" cy="54603"/>
      </dsp:txXfrm>
    </dsp:sp>
    <dsp:sp modelId="{705C6789-65E6-471F-9C79-ED9D38E5BAEE}">
      <dsp:nvSpPr>
        <dsp:cNvPr id="0" name=""/>
        <dsp:cNvSpPr/>
      </dsp:nvSpPr>
      <dsp:spPr>
        <a:xfrm>
          <a:off x="6775365" y="4736710"/>
          <a:ext cx="2045104" cy="458046"/>
        </a:xfrm>
        <a:prstGeom prst="roundRect">
          <a:avLst>
            <a:gd name="adj" fmla="val 10000"/>
          </a:avLst>
        </a:prstGeom>
        <a:solidFill>
          <a:schemeClr val="tx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altLang="zh-CN" sz="1900" kern="1200" dirty="0" smtClean="0">
              <a:latin typeface="Verdana" pitchFamily="34" charset="0"/>
              <a:ea typeface="Verdana" pitchFamily="34" charset="0"/>
              <a:cs typeface="Verdana" pitchFamily="34" charset="0"/>
              <a:hlinkClick xmlns:r="http://schemas.openxmlformats.org/officeDocument/2006/relationships" r:id="" action="ppaction://hlinksldjump"/>
            </a:rPr>
            <a:t>IL-NIQE</a:t>
          </a:r>
          <a:endParaRPr lang="zh-CN" altLang="en-US" sz="1900" kern="1200" dirty="0">
            <a:latin typeface="Verdana" pitchFamily="34" charset="0"/>
            <a:cs typeface="Verdana" pitchFamily="34" charset="0"/>
          </a:endParaRPr>
        </a:p>
      </dsp:txBody>
      <dsp:txXfrm>
        <a:off x="6775365" y="4736710"/>
        <a:ext cx="2045104" cy="45804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endSty" val="noArr"/>
                        <dgm:param type="begPts" val="midR"/>
                        <dgm:param type="endPts" val="midL"/>
                      </dgm:alg>
                    </dgm:if>
                    <dgm:else name="Name14">
                      <dgm:alg type="conn">
                        <dgm:param type="dim" val="1D"/>
                        <dgm:param type="endSty" val="noArr"/>
                        <dgm:param type="begPts" val="midL"/>
                        <dgm:param type="endPts" val="mid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4" Type="http://schemas.openxmlformats.org/officeDocument/2006/relationships/image" Target="../media/image36.wmf"/><Relationship Id="rId3" Type="http://schemas.openxmlformats.org/officeDocument/2006/relationships/image" Target="../media/image35.wmf"/><Relationship Id="rId2" Type="http://schemas.openxmlformats.org/officeDocument/2006/relationships/image" Target="../media/image34.wmf"/><Relationship Id="rId1" Type="http://schemas.openxmlformats.org/officeDocument/2006/relationships/image" Target="../media/image33.wmf"/></Relationships>
</file>

<file path=ppt/drawings/_rels/vmlDrawing2.vml.rels><?xml version="1.0" encoding="UTF-8" standalone="yes"?>
<Relationships xmlns="http://schemas.openxmlformats.org/package/2006/relationships"><Relationship Id="rId5" Type="http://schemas.openxmlformats.org/officeDocument/2006/relationships/image" Target="../media/image41.wmf"/><Relationship Id="rId4" Type="http://schemas.openxmlformats.org/officeDocument/2006/relationships/image" Target="../media/image40.wmf"/><Relationship Id="rId3" Type="http://schemas.openxmlformats.org/officeDocument/2006/relationships/image" Target="../media/image39.wmf"/><Relationship Id="rId2" Type="http://schemas.openxmlformats.org/officeDocument/2006/relationships/image" Target="../media/image38.wmf"/><Relationship Id="rId1" Type="http://schemas.openxmlformats.org/officeDocument/2006/relationships/image" Target="../media/image37.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image" Target="../media/image42.emf"/></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2.png>
</file>

<file path=ppt/media/image33.wmf>
</file>

<file path=ppt/media/image34.wmf>
</file>

<file path=ppt/media/image35.wmf>
</file>

<file path=ppt/media/image36.wmf>
</file>

<file path=ppt/media/image37.wmf>
</file>

<file path=ppt/media/image38.wmf>
</file>

<file path=ppt/media/image39.wmf>
</file>

<file path=ppt/media/image4.png>
</file>

<file path=ppt/media/image40.wmf>
</file>

<file path=ppt/media/image41.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98C0FD-9B15-4AC8-8218-07182335B03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8D4960F-B512-422B-AF92-3EBD6C29F53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图像的逼真度是描述评价图像与标准图像的偏离程度；而图像的可懂度则是表示图像能向人和机器提供信息的能力。</a:t>
            </a:r>
            <a:br>
              <a:rPr lang="zh-CN" altLang="en-US" dirty="0" smtClean="0"/>
            </a:br>
            <a:r>
              <a:rPr lang="zh-CN" altLang="en-US" dirty="0" smtClean="0"/>
              <a:t>图像质量评价比较困难，一般现在用均方误差表示客观逼真度，而图像的可懂度定量测量还很困难。</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err="1" smtClean="0"/>
              <a:t>Nc</a:t>
            </a:r>
            <a:r>
              <a:rPr lang="zh-CN" altLang="en-US" dirty="0" smtClean="0"/>
              <a:t>是数据集中的一直对个数，</a:t>
            </a:r>
            <a:r>
              <a:rPr lang="en-US" altLang="zh-CN" dirty="0" err="1" smtClean="0"/>
              <a:t>Nd</a:t>
            </a:r>
            <a:r>
              <a:rPr lang="zh-CN" altLang="en-US" dirty="0" smtClean="0"/>
              <a:t>是不一直对个数 </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离出率表示超出主观得分正负</a:t>
            </a:r>
            <a:r>
              <a:rPr lang="en-US" altLang="zh-CN" dirty="0" smtClean="0"/>
              <a:t>2</a:t>
            </a:r>
            <a:r>
              <a:rPr lang="zh-CN" altLang="en-US" dirty="0" smtClean="0"/>
              <a:t>倍标准差的</a:t>
            </a:r>
            <a:r>
              <a:rPr lang="zh-CN" altLang="en-US" baseline="0" dirty="0" smtClean="0"/>
              <a:t> 样本数 百分比 其中</a:t>
            </a:r>
            <a:r>
              <a:rPr lang="en-US" altLang="zh-CN" baseline="0" dirty="0" smtClean="0"/>
              <a:t>N false</a:t>
            </a:r>
            <a:r>
              <a:rPr lang="zh-CN" altLang="en-US" baseline="0" dirty="0" smtClean="0"/>
              <a:t>是超出的，</a:t>
            </a:r>
            <a:r>
              <a:rPr lang="en-US" altLang="zh-CN" baseline="0" dirty="0" err="1" smtClean="0"/>
              <a:t>Ntotal</a:t>
            </a:r>
            <a:r>
              <a:rPr lang="zh-CN" altLang="en-US" baseline="0" dirty="0" smtClean="0"/>
              <a:t>是总样本书，高斯分布情况下，</a:t>
            </a:r>
            <a:r>
              <a:rPr lang="en-US" altLang="zh-CN" baseline="0" dirty="0" smtClean="0"/>
              <a:t>2</a:t>
            </a:r>
            <a:r>
              <a:rPr lang="zh-CN" altLang="en-US" baseline="0" dirty="0" smtClean="0"/>
              <a:t>倍标准差包含了</a:t>
            </a:r>
            <a:r>
              <a:rPr lang="en-US" altLang="zh-CN" baseline="0" dirty="0" smtClean="0"/>
              <a:t>95%</a:t>
            </a:r>
            <a:r>
              <a:rPr lang="zh-CN" altLang="en-US" baseline="0" dirty="0" smtClean="0"/>
              <a:t>的样本数</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err="1" smtClean="0"/>
              <a:t>Mos</a:t>
            </a:r>
            <a:r>
              <a:rPr lang="zh-CN" altLang="en-US" dirty="0" smtClean="0"/>
              <a:t>越大质量越高 相反 </a:t>
            </a:r>
            <a:r>
              <a:rPr lang="en-US" altLang="zh-CN" dirty="0" err="1" smtClean="0"/>
              <a:t>doms</a:t>
            </a:r>
            <a:r>
              <a:rPr lang="zh-CN" altLang="en-US" dirty="0" smtClean="0"/>
              <a:t>越小质量越高</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例如：局部图片滤波，图像重建，模糊分类，用到鲁棒性的图像去噪。</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空间熵：局部像素值的概率分布函数</a:t>
            </a:r>
            <a:r>
              <a:rPr lang="zh-CN" altLang="en-US" baseline="0" dirty="0" smtClean="0"/>
              <a:t> </a:t>
            </a:r>
            <a:r>
              <a:rPr lang="en-US" altLang="zh-CN" baseline="0" dirty="0" smtClean="0"/>
              <a:t>// </a:t>
            </a:r>
            <a:r>
              <a:rPr lang="zh-CN" altLang="en-US" dirty="0" smtClean="0"/>
              <a:t>谱熵：局部</a:t>
            </a:r>
            <a:r>
              <a:rPr lang="en-US" altLang="zh-CN" dirty="0" smtClean="0"/>
              <a:t>DCT</a:t>
            </a:r>
            <a:r>
              <a:rPr lang="zh-CN" altLang="en-US" dirty="0" smtClean="0"/>
              <a:t>系数值的概率分布函数</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根据评价时是否需要参考图像</a:t>
            </a:r>
            <a:r>
              <a:rPr lang="en-US" altLang="zh-CN" dirty="0" smtClean="0"/>
              <a:t>----</a:t>
            </a:r>
            <a:r>
              <a:rPr lang="zh-CN" altLang="en-US" sz="1200" dirty="0" smtClean="0"/>
              <a:t>全参考客观图像质量评价方法是指把原始参考图像与失真图像在每一个对应帧中的每一个对应像素之问进行比较。准确的讲，这种方法得到的并不是真正的图像质量，而是失真图像相对于原始图像的相似程度或保真程度</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图像质量评价算法又很多，算法都各有特点，但评价效果好坏需要衡量标准。</a:t>
            </a:r>
            <a:r>
              <a:rPr lang="en-US" altLang="zh-CN" dirty="0" smtClean="0"/>
              <a:t>【</a:t>
            </a:r>
            <a:r>
              <a:rPr lang="zh-CN" altLang="en-US" dirty="0" smtClean="0"/>
              <a:t>均方根误差</a:t>
            </a:r>
            <a:r>
              <a:rPr lang="en-US" altLang="zh-CN" dirty="0" smtClean="0"/>
              <a:t>】</a:t>
            </a:r>
            <a:r>
              <a:rPr lang="zh-CN" altLang="en-US" dirty="0" smtClean="0"/>
              <a:t>通常以算法评价值和人眼主观打分值的误差和相关性来进行评价</a:t>
            </a:r>
            <a:r>
              <a:rPr lang="en-US" altLang="zh-CN" dirty="0" smtClean="0"/>
              <a:t>.</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线性相关系数</a:t>
            </a:r>
            <a:r>
              <a:rPr lang="zh-CN" altLang="en-US" baseline="0" dirty="0" smtClean="0"/>
              <a:t> </a:t>
            </a:r>
            <a:r>
              <a:rPr lang="en-US" altLang="zh-CN" baseline="0" dirty="0" smtClean="0"/>
              <a:t>or </a:t>
            </a:r>
            <a:r>
              <a:rPr lang="zh-CN" altLang="en-US" baseline="0" dirty="0" smtClean="0"/>
              <a:t>皮尔逊线性相关系数</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t>Spearman</a:t>
            </a:r>
            <a:r>
              <a:rPr lang="zh-CN" altLang="en-US" dirty="0" smtClean="0"/>
              <a:t>秩相关系数 ，</a:t>
            </a:r>
            <a:r>
              <a:rPr lang="en-US" altLang="zh-CN" dirty="0" err="1" smtClean="0"/>
              <a:t>rx</a:t>
            </a:r>
            <a:r>
              <a:rPr lang="en-US" altLang="zh-CN" dirty="0" smtClean="0"/>
              <a:t> </a:t>
            </a:r>
            <a:r>
              <a:rPr lang="en-US" altLang="zh-CN" dirty="0" err="1" smtClean="0"/>
              <a:t>ry</a:t>
            </a:r>
            <a:r>
              <a:rPr lang="zh-CN" altLang="en-US" dirty="0" smtClean="0"/>
              <a:t>为</a:t>
            </a:r>
            <a:r>
              <a:rPr lang="en-US" altLang="zh-CN" dirty="0" smtClean="0"/>
              <a:t>x</a:t>
            </a:r>
            <a:r>
              <a:rPr lang="en-US" altLang="zh-CN" baseline="0" dirty="0" smtClean="0"/>
              <a:t> y</a:t>
            </a:r>
            <a:r>
              <a:rPr lang="zh-CN" altLang="en-US" baseline="0" dirty="0" smtClean="0"/>
              <a:t>在各自数据序列中的排序位置</a:t>
            </a:r>
            <a:endParaRPr lang="zh-CN" altLang="en-US" dirty="0"/>
          </a:p>
        </p:txBody>
      </p:sp>
      <p:sp>
        <p:nvSpPr>
          <p:cNvPr id="4" name="灯片编号占位符 3"/>
          <p:cNvSpPr>
            <a:spLocks noGrp="1"/>
          </p:cNvSpPr>
          <p:nvPr>
            <p:ph type="sldNum" sz="quarter" idx="10"/>
          </p:nvPr>
        </p:nvSpPr>
        <p:spPr/>
        <p:txBody>
          <a:bodyPr/>
          <a:lstStyle/>
          <a:p>
            <a:fld id="{D8D4960F-B512-422B-AF92-3EBD6C29F53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FB3CC0E3-D5A8-4C99-9FE9-6EE0CB727CF1}"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E9D05A5-D788-47E6-A1DC-1794CAF798AF}"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E428A07-0FCA-4306-B877-AF74C47FB744}"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28F306C-EB3B-4024-AFB7-F813DB104EB5}"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A4AD0329-48E0-4038-A269-67342339C48E}"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69F9099-D6FE-4B15-AB75-46DC794569CD}"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C28D148F-0BAD-4557-914C-8CE8B41230D8}" type="datetime1">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7FD7C6B-C888-4AA2-8436-A9C0832639B1}" type="datetime1">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61488F8-2B7E-4935-BAE2-0FF555062A90}"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1F848D6A-2A30-4AA5-A71A-EF201B1DE384}"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C3EB3344-9225-4D39-9EAF-CD6328E5A3C9}"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7EF6F0-7BC7-4CB5-AF19-C975332D1B05}" type="datetime1">
              <a:rPr lang="zh-CN" altLang="en-US" smtClean="0"/>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 Target="slide3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9" Type="http://schemas.openxmlformats.org/officeDocument/2006/relationships/image" Target="../media/image21.png"/><Relationship Id="rId8" Type="http://schemas.openxmlformats.org/officeDocument/2006/relationships/image" Target="../media/image20.png"/><Relationship Id="rId7" Type="http://schemas.openxmlformats.org/officeDocument/2006/relationships/image" Target="../media/image19.png"/><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0" Type="http://schemas.openxmlformats.org/officeDocument/2006/relationships/slideLayout" Target="../slideLayouts/slideLayout2.xml"/><Relationship Id="rId1" Type="http://schemas.openxmlformats.org/officeDocument/2006/relationships/image" Target="../media/image13.pn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1.xml"/><Relationship Id="rId4" Type="http://schemas.openxmlformats.org/officeDocument/2006/relationships/slide" Target="slide14.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1.xml"/><Relationship Id="rId4" Type="http://schemas.openxmlformats.org/officeDocument/2006/relationships/slide" Target="slide14.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xml"/><Relationship Id="rId2" Type="http://schemas.openxmlformats.org/officeDocument/2006/relationships/slide" Target="slide14.xml"/><Relationship Id="rId1" Type="http://schemas.openxmlformats.org/officeDocument/2006/relationships/image" Target="../media/image2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27.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1.xml"/><Relationship Id="rId2" Type="http://schemas.openxmlformats.org/officeDocument/2006/relationships/slide" Target="slide14.xml"/><Relationship Id="rId1"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slide" Target="slide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1.xml"/><Relationship Id="rId4" Type="http://schemas.openxmlformats.org/officeDocument/2006/relationships/slide" Target="slide14.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slide" Target="slide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xml"/><Relationship Id="rId2" Type="http://schemas.openxmlformats.org/officeDocument/2006/relationships/slide" Target="slide14.xml"/><Relationship Id="rId1"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image" Target="../media/image31.emf"/></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slide" Target="slide14.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slide" Target="slide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image" Target="../media/image32.png"/></Relationships>
</file>

<file path=ppt/slides/_rels/slide38.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36.wmf"/><Relationship Id="rId7" Type="http://schemas.openxmlformats.org/officeDocument/2006/relationships/oleObject" Target="../embeddings/oleObject4.bin"/><Relationship Id="rId6" Type="http://schemas.openxmlformats.org/officeDocument/2006/relationships/image" Target="../media/image35.wmf"/><Relationship Id="rId5" Type="http://schemas.openxmlformats.org/officeDocument/2006/relationships/oleObject" Target="../embeddings/oleObject3.bin"/><Relationship Id="rId4" Type="http://schemas.openxmlformats.org/officeDocument/2006/relationships/image" Target="../media/image34.wmf"/><Relationship Id="rId3" Type="http://schemas.openxmlformats.org/officeDocument/2006/relationships/oleObject" Target="../embeddings/oleObject2.bin"/><Relationship Id="rId2" Type="http://schemas.openxmlformats.org/officeDocument/2006/relationships/image" Target="../media/image33.wmf"/><Relationship Id="rId10" Type="http://schemas.openxmlformats.org/officeDocument/2006/relationships/vmlDrawing" Target="../drawings/vmlDrawing1.vml"/><Relationship Id="rId1" Type="http://schemas.openxmlformats.org/officeDocument/2006/relationships/oleObject" Target="../embeddings/oleObject1.bin"/></Relationships>
</file>

<file path=ppt/slides/_rels/slide39.xml.rels><?xml version="1.0" encoding="UTF-8" standalone="yes"?>
<Relationships xmlns="http://schemas.openxmlformats.org/package/2006/relationships"><Relationship Id="rId9" Type="http://schemas.openxmlformats.org/officeDocument/2006/relationships/oleObject" Target="../embeddings/oleObject9.bin"/><Relationship Id="rId8" Type="http://schemas.openxmlformats.org/officeDocument/2006/relationships/image" Target="../media/image40.wmf"/><Relationship Id="rId7" Type="http://schemas.openxmlformats.org/officeDocument/2006/relationships/oleObject" Target="../embeddings/oleObject8.bin"/><Relationship Id="rId6" Type="http://schemas.openxmlformats.org/officeDocument/2006/relationships/image" Target="../media/image39.wmf"/><Relationship Id="rId5" Type="http://schemas.openxmlformats.org/officeDocument/2006/relationships/oleObject" Target="../embeddings/oleObject7.bin"/><Relationship Id="rId4" Type="http://schemas.openxmlformats.org/officeDocument/2006/relationships/image" Target="../media/image38.wmf"/><Relationship Id="rId3" Type="http://schemas.openxmlformats.org/officeDocument/2006/relationships/oleObject" Target="../embeddings/oleObject6.bin"/><Relationship Id="rId2" Type="http://schemas.openxmlformats.org/officeDocument/2006/relationships/image" Target="../media/image37.wmf"/><Relationship Id="rId12" Type="http://schemas.openxmlformats.org/officeDocument/2006/relationships/vmlDrawing" Target="../drawings/vmlDrawing2.vml"/><Relationship Id="rId11" Type="http://schemas.openxmlformats.org/officeDocument/2006/relationships/slideLayout" Target="../slideLayouts/slideLayout2.xml"/><Relationship Id="rId10" Type="http://schemas.openxmlformats.org/officeDocument/2006/relationships/image" Target="../media/image41.wmf"/><Relationship Id="rId1"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0.xml.rels><?xml version="1.0" encoding="UTF-8" standalone="yes"?>
<Relationships xmlns="http://schemas.openxmlformats.org/package/2006/relationships"><Relationship Id="rId6" Type="http://schemas.openxmlformats.org/officeDocument/2006/relationships/notesSlide" Target="../notesSlides/notesSlide35.xml"/><Relationship Id="rId5" Type="http://schemas.openxmlformats.org/officeDocument/2006/relationships/slideLayout" Target="../slideLayouts/slideLayout1.xml"/><Relationship Id="rId4" Type="http://schemas.openxmlformats.org/officeDocument/2006/relationships/slide" Target="slide14.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8" Type="http://schemas.openxmlformats.org/officeDocument/2006/relationships/notesSlide" Target="../notesSlides/notesSlide37.xml"/><Relationship Id="rId7" Type="http://schemas.openxmlformats.org/officeDocument/2006/relationships/vmlDrawing" Target="../drawings/vmlDrawing3.vml"/><Relationship Id="rId6" Type="http://schemas.openxmlformats.org/officeDocument/2006/relationships/slideLayout" Target="../slideLayouts/slideLayout1.xml"/><Relationship Id="rId5" Type="http://schemas.openxmlformats.org/officeDocument/2006/relationships/slide" Target="slide14.xml"/><Relationship Id="rId4" Type="http://schemas.openxmlformats.org/officeDocument/2006/relationships/image" Target="../media/image43.emf"/><Relationship Id="rId3" Type="http://schemas.openxmlformats.org/officeDocument/2006/relationships/oleObject" Target="../embeddings/oleObject11.bin"/><Relationship Id="rId2" Type="http://schemas.openxmlformats.org/officeDocument/2006/relationships/image" Target="../media/image42.emf"/><Relationship Id="rId1" Type="http://schemas.openxmlformats.org/officeDocument/2006/relationships/oleObject" Target="../embeddings/oleObject10.bin"/></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83568" y="3068960"/>
            <a:ext cx="7772400" cy="1470025"/>
          </a:xfrm>
        </p:spPr>
        <p:txBody>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rPr>
              <a:t>Image Quality Assessment</a:t>
            </a:r>
            <a:endParaRPr lang="zh-CN" altLang="en-US" dirty="0">
              <a:latin typeface="Verdana" panose="020B0604030504040204" pitchFamily="34" charset="0"/>
              <a:cs typeface="Verdana" panose="020B0604030504040204" pitchFamily="34" charset="0"/>
            </a:endParaRPr>
          </a:p>
        </p:txBody>
      </p:sp>
      <p:sp>
        <p:nvSpPr>
          <p:cNvPr id="3" name="副标题 2"/>
          <p:cNvSpPr>
            <a:spLocks noGrp="1"/>
          </p:cNvSpPr>
          <p:nvPr>
            <p:ph type="subTitle" idx="1"/>
          </p:nvPr>
        </p:nvSpPr>
        <p:spPr/>
        <p:txBody>
          <a:bodyPr/>
          <a:lstStyle/>
          <a:p>
            <a:r>
              <a:rPr lang="en-US" altLang="zh-CN" dirty="0" smtClean="0"/>
              <a:t> </a:t>
            </a:r>
            <a:endParaRPr lang="zh-CN" altLang="en-US" dirty="0"/>
          </a:p>
        </p:txBody>
      </p:sp>
      <p:sp>
        <p:nvSpPr>
          <p:cNvPr id="4" name="矩形 3"/>
          <p:cNvSpPr/>
          <p:nvPr/>
        </p:nvSpPr>
        <p:spPr>
          <a:xfrm>
            <a:off x="0" y="4509120"/>
            <a:ext cx="9144000" cy="357187"/>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00B0F0"/>
              </a:solidFill>
            </a:endParaRPr>
          </a:p>
        </p:txBody>
      </p:sp>
      <p:pic>
        <p:nvPicPr>
          <p:cNvPr id="5" name="Picture 2" descr="d:\PROGRA~1\360se6\USERDA~1\Temp\T01003~1.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275856" y="188640"/>
            <a:ext cx="2808312" cy="279554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635896" y="5301208"/>
            <a:ext cx="2520280" cy="584775"/>
          </a:xfrm>
          <a:prstGeom prst="rect">
            <a:avLst/>
          </a:prstGeom>
          <a:noFill/>
        </p:spPr>
        <p:txBody>
          <a:bodyPr wrap="square" rtlCol="0">
            <a:spAutoFit/>
          </a:bodyPr>
          <a:lstStyle/>
          <a:p>
            <a:r>
              <a:rPr lang="en-US" altLang="zh-CN" sz="3200" dirty="0" smtClean="0">
                <a:latin typeface="Verdana" panose="020B0604030504040204" pitchFamily="34" charset="0"/>
                <a:ea typeface="Verdana" panose="020B0604030504040204" pitchFamily="34" charset="0"/>
                <a:cs typeface="Verdana" panose="020B0604030504040204" pitchFamily="34" charset="0"/>
              </a:rPr>
              <a:t>Wang Yan</a:t>
            </a:r>
            <a:endParaRPr lang="zh-CN" altLang="en-US" sz="3200" dirty="0">
              <a:latin typeface="Verdana" panose="020B0604030504040204" pitchFamily="34" charset="0"/>
              <a:cs typeface="Verdana" panose="020B0604030504040204" pitchFamily="34" charset="0"/>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6" name="矩形 15"/>
          <p:cNvSpPr/>
          <p:nvPr/>
        </p:nvSpPr>
        <p:spPr>
          <a:xfrm>
            <a:off x="3059832"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Index</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8" name="TextBox 7"/>
          <p:cNvSpPr txBox="1"/>
          <p:nvPr/>
        </p:nvSpPr>
        <p:spPr>
          <a:xfrm>
            <a:off x="1187624" y="1556792"/>
            <a:ext cx="6984776" cy="954107"/>
          </a:xfrm>
          <a:prstGeom prst="rect">
            <a:avLst/>
          </a:prstGeom>
          <a:noFill/>
        </p:spPr>
        <p:txBody>
          <a:bodyPr wrap="square" rtlCol="0">
            <a:spAutoFit/>
          </a:bodyPr>
          <a:lstStyle/>
          <a:p>
            <a:pPr>
              <a:buFont typeface="Wingdings" panose="05000000000000000000" pitchFamily="2" charset="2"/>
              <a:buChar char="ü"/>
            </a:pPr>
            <a:r>
              <a:rPr lang="en-US" altLang="zh-CN" sz="2800" dirty="0" smtClean="0">
                <a:latin typeface="Verdana" panose="020B0604030504040204" pitchFamily="34" charset="0"/>
                <a:ea typeface="Verdana" panose="020B0604030504040204" pitchFamily="34" charset="0"/>
                <a:cs typeface="Verdana" panose="020B0604030504040204" pitchFamily="34" charset="0"/>
              </a:rPr>
              <a:t> LCC (Linear correlation coefficient)</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800" dirty="0" smtClean="0">
                <a:latin typeface="Verdana" panose="020B0604030504040204" pitchFamily="34" charset="0"/>
                <a:ea typeface="Verdana" panose="020B0604030504040204" pitchFamily="34" charset="0"/>
                <a:cs typeface="Verdana" panose="020B0604030504040204" pitchFamily="34" charset="0"/>
              </a:rPr>
              <a:t>   PLCC (Pearson LCC)</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4098" name="Picture 2"/>
          <p:cNvPicPr>
            <a:picLocks noChangeAspect="1" noChangeArrowheads="1"/>
          </p:cNvPicPr>
          <p:nvPr/>
        </p:nvPicPr>
        <p:blipFill>
          <a:blip r:embed="rId1" cstate="print"/>
          <a:srcRect/>
          <a:stretch>
            <a:fillRect/>
          </a:stretch>
        </p:blipFill>
        <p:spPr bwMode="auto">
          <a:xfrm>
            <a:off x="1259632" y="2852936"/>
            <a:ext cx="6326544" cy="1201092"/>
          </a:xfrm>
          <a:prstGeom prst="rect">
            <a:avLst/>
          </a:prstGeom>
          <a:noFill/>
          <a:ln w="9525">
            <a:noFill/>
            <a:miter lim="800000"/>
            <a:headEnd/>
            <a:tailEnd/>
          </a:ln>
        </p:spPr>
      </p:pic>
      <p:pic>
        <p:nvPicPr>
          <p:cNvPr id="4099" name="Picture 3"/>
          <p:cNvPicPr>
            <a:picLocks noChangeAspect="1" noChangeArrowheads="1"/>
          </p:cNvPicPr>
          <p:nvPr/>
        </p:nvPicPr>
        <p:blipFill>
          <a:blip r:embed="rId2" cstate="print"/>
          <a:srcRect/>
          <a:stretch>
            <a:fillRect/>
          </a:stretch>
        </p:blipFill>
        <p:spPr bwMode="auto">
          <a:xfrm>
            <a:off x="1979712" y="4221088"/>
            <a:ext cx="719708" cy="402190"/>
          </a:xfrm>
          <a:prstGeom prst="rect">
            <a:avLst/>
          </a:prstGeom>
          <a:noFill/>
          <a:ln w="9525">
            <a:noFill/>
            <a:miter lim="800000"/>
            <a:headEnd/>
            <a:tailEnd/>
          </a:ln>
        </p:spPr>
      </p:pic>
      <p:sp>
        <p:nvSpPr>
          <p:cNvPr id="13" name="TextBox 12"/>
          <p:cNvSpPr txBox="1"/>
          <p:nvPr/>
        </p:nvSpPr>
        <p:spPr>
          <a:xfrm>
            <a:off x="1547664" y="4293096"/>
            <a:ext cx="5832648" cy="1231106"/>
          </a:xfrm>
          <a:prstGeom prst="rect">
            <a:avLst/>
          </a:prstGeom>
          <a:noFill/>
        </p:spPr>
        <p:txBody>
          <a:bodyPr wrap="square" rtlCol="0">
            <a:spAutoFi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rPr>
              <a:t>              are the standard deviation of MOS and scores give by  a certain algorithm.LCC(PLCC) describes the correlation between the two scores. It also show </a:t>
            </a:r>
            <a:r>
              <a:rPr lang="en-US" altLang="zh-CN" b="1" dirty="0" smtClean="0">
                <a:latin typeface="Verdana" panose="020B0604030504040204" pitchFamily="34" charset="0"/>
                <a:ea typeface="Verdana" panose="020B0604030504040204" pitchFamily="34" charset="0"/>
                <a:cs typeface="Verdana" panose="020B0604030504040204" pitchFamily="34" charset="0"/>
              </a:rPr>
              <a:t>the  accuracy </a:t>
            </a:r>
            <a:r>
              <a:rPr lang="en-US" altLang="zh-CN" dirty="0" smtClean="0">
                <a:latin typeface="Verdana" panose="020B0604030504040204" pitchFamily="34" charset="0"/>
                <a:ea typeface="Verdana" panose="020B0604030504040204" pitchFamily="34" charset="0"/>
                <a:cs typeface="Verdana" panose="020B0604030504040204" pitchFamily="34" charset="0"/>
              </a:rPr>
              <a:t>of an algorithm.</a:t>
            </a:r>
            <a:endParaRPr lang="zh-CN" altLang="en-US"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6" name="矩形 15"/>
          <p:cNvSpPr/>
          <p:nvPr/>
        </p:nvSpPr>
        <p:spPr>
          <a:xfrm>
            <a:off x="3059832"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Index</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8" name="TextBox 7"/>
          <p:cNvSpPr txBox="1"/>
          <p:nvPr/>
        </p:nvSpPr>
        <p:spPr>
          <a:xfrm>
            <a:off x="1187624" y="1556792"/>
            <a:ext cx="8640960" cy="954107"/>
          </a:xfrm>
          <a:prstGeom prst="rect">
            <a:avLst/>
          </a:prstGeom>
          <a:noFill/>
        </p:spPr>
        <p:txBody>
          <a:bodyPr wrap="square" rtlCol="0">
            <a:spAutoFit/>
          </a:bodyPr>
          <a:lstStyle/>
          <a:p>
            <a:pPr>
              <a:buFont typeface="Wingdings" panose="05000000000000000000" pitchFamily="2" charset="2"/>
              <a:buChar char="ü"/>
            </a:pPr>
            <a:r>
              <a:rPr lang="en-US" altLang="zh-CN" sz="2800" dirty="0" smtClean="0">
                <a:latin typeface="Verdana" panose="020B0604030504040204" pitchFamily="34" charset="0"/>
                <a:ea typeface="Verdana" panose="020B0604030504040204" pitchFamily="34" charset="0"/>
                <a:cs typeface="Verdana" panose="020B0604030504040204" pitchFamily="34" charset="0"/>
              </a:rPr>
              <a:t> SROCC   (Spearman’s rank ordered</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800" dirty="0" smtClean="0">
                <a:latin typeface="Verdana" panose="020B0604030504040204" pitchFamily="34" charset="0"/>
                <a:ea typeface="Verdana" panose="020B0604030504040204" pitchFamily="34" charset="0"/>
                <a:cs typeface="Verdana" panose="020B0604030504040204" pitchFamily="34" charset="0"/>
              </a:rPr>
              <a:t>                  correlation coefficient)</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0" name="TextBox 9"/>
          <p:cNvSpPr txBox="1"/>
          <p:nvPr/>
        </p:nvSpPr>
        <p:spPr>
          <a:xfrm>
            <a:off x="1763688" y="4581128"/>
            <a:ext cx="5832648" cy="400110"/>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It predicts the </a:t>
            </a:r>
            <a:r>
              <a:rPr lang="en-US" altLang="zh-CN" sz="2000" dirty="0" err="1" smtClean="0">
                <a:latin typeface="Verdana" panose="020B0604030504040204" pitchFamily="34" charset="0"/>
                <a:ea typeface="Verdana" panose="020B0604030504040204" pitchFamily="34" charset="0"/>
                <a:cs typeface="Verdana" panose="020B0604030504040204" pitchFamily="34" charset="0"/>
              </a:rPr>
              <a:t>monotonicity</a:t>
            </a:r>
            <a:r>
              <a:rPr lang="en-US" altLang="zh-CN" sz="2000" dirty="0" smtClean="0">
                <a:latin typeface="Verdana" panose="020B0604030504040204" pitchFamily="34" charset="0"/>
                <a:ea typeface="Verdana" panose="020B0604030504040204" pitchFamily="34" charset="0"/>
                <a:cs typeface="Verdana" panose="020B0604030504040204" pitchFamily="34" charset="0"/>
              </a:rPr>
              <a:t> of an algorithm.</a:t>
            </a:r>
            <a:endParaRPr lang="zh-CN" altLang="en-US" sz="2000" dirty="0">
              <a:latin typeface="Verdana" panose="020B0604030504040204" pitchFamily="34" charset="0"/>
              <a:cs typeface="Verdana" panose="020B0604030504040204" pitchFamily="34" charset="0"/>
            </a:endParaRPr>
          </a:p>
        </p:txBody>
      </p:sp>
      <p:pic>
        <p:nvPicPr>
          <p:cNvPr id="5123" name="Picture 3"/>
          <p:cNvPicPr>
            <a:picLocks noChangeAspect="1" noChangeArrowheads="1"/>
          </p:cNvPicPr>
          <p:nvPr/>
        </p:nvPicPr>
        <p:blipFill>
          <a:blip r:embed="rId1" cstate="print"/>
          <a:srcRect/>
          <a:stretch>
            <a:fillRect/>
          </a:stretch>
        </p:blipFill>
        <p:spPr bwMode="auto">
          <a:xfrm>
            <a:off x="1691680" y="2780928"/>
            <a:ext cx="5124223" cy="1095177"/>
          </a:xfrm>
          <a:prstGeom prst="rect">
            <a:avLst/>
          </a:prstGeom>
          <a:noFill/>
          <a:ln w="9525">
            <a:noFill/>
            <a:miter lim="800000"/>
            <a:headEnd/>
            <a:tailEnd/>
          </a:ln>
        </p:spPr>
      </p:pic>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6" name="矩形 15"/>
          <p:cNvSpPr/>
          <p:nvPr/>
        </p:nvSpPr>
        <p:spPr>
          <a:xfrm>
            <a:off x="3059832"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Index</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8" name="TextBox 7"/>
          <p:cNvSpPr txBox="1"/>
          <p:nvPr/>
        </p:nvSpPr>
        <p:spPr>
          <a:xfrm>
            <a:off x="1187624" y="1556792"/>
            <a:ext cx="8640960" cy="954107"/>
          </a:xfrm>
          <a:prstGeom prst="rect">
            <a:avLst/>
          </a:prstGeom>
          <a:noFill/>
        </p:spPr>
        <p:txBody>
          <a:bodyPr wrap="square" rtlCol="0">
            <a:spAutoFit/>
          </a:bodyPr>
          <a:lstStyle/>
          <a:p>
            <a:pPr>
              <a:buFont typeface="Wingdings" panose="05000000000000000000" pitchFamily="2" charset="2"/>
              <a:buChar char="ü"/>
            </a:pPr>
            <a:r>
              <a:rPr lang="en-US" altLang="zh-CN" sz="2800" dirty="0" smtClean="0">
                <a:latin typeface="Verdana" panose="020B0604030504040204" pitchFamily="34" charset="0"/>
                <a:ea typeface="Verdana" panose="020B0604030504040204" pitchFamily="34" charset="0"/>
                <a:cs typeface="Verdana" panose="020B0604030504040204" pitchFamily="34" charset="0"/>
              </a:rPr>
              <a:t> KROCC   (Kendall rank order</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800" dirty="0" smtClean="0">
                <a:latin typeface="Verdana" panose="020B0604030504040204" pitchFamily="34" charset="0"/>
                <a:ea typeface="Verdana" panose="020B0604030504040204" pitchFamily="34" charset="0"/>
                <a:cs typeface="Verdana" panose="020B0604030504040204" pitchFamily="34" charset="0"/>
              </a:rPr>
              <a:t>                 correlation coefficient)</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5122" name="Picture 2"/>
          <p:cNvPicPr>
            <a:picLocks noChangeAspect="1" noChangeArrowheads="1"/>
          </p:cNvPicPr>
          <p:nvPr/>
        </p:nvPicPr>
        <p:blipFill>
          <a:blip r:embed="rId1" cstate="print"/>
          <a:srcRect/>
          <a:stretch>
            <a:fillRect/>
          </a:stretch>
        </p:blipFill>
        <p:spPr bwMode="auto">
          <a:xfrm>
            <a:off x="2051720" y="2924944"/>
            <a:ext cx="4191919" cy="991251"/>
          </a:xfrm>
          <a:prstGeom prst="rect">
            <a:avLst/>
          </a:prstGeom>
          <a:noFill/>
          <a:ln w="9525">
            <a:noFill/>
            <a:miter lim="800000"/>
            <a:headEnd/>
            <a:tailEnd/>
          </a:ln>
        </p:spPr>
      </p:pic>
      <p:sp>
        <p:nvSpPr>
          <p:cNvPr id="13" name="TextBox 12"/>
          <p:cNvSpPr txBox="1"/>
          <p:nvPr/>
        </p:nvSpPr>
        <p:spPr>
          <a:xfrm>
            <a:off x="1763688" y="4077072"/>
            <a:ext cx="6480720" cy="400110"/>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It also predicts the </a:t>
            </a:r>
            <a:r>
              <a:rPr lang="en-US" altLang="zh-CN" sz="2000" dirty="0" err="1" smtClean="0">
                <a:latin typeface="Verdana" panose="020B0604030504040204" pitchFamily="34" charset="0"/>
                <a:ea typeface="Verdana" panose="020B0604030504040204" pitchFamily="34" charset="0"/>
                <a:cs typeface="Verdana" panose="020B0604030504040204" pitchFamily="34" charset="0"/>
              </a:rPr>
              <a:t>monotonicity</a:t>
            </a:r>
            <a:r>
              <a:rPr lang="en-US" altLang="zh-CN" sz="2000" dirty="0" smtClean="0">
                <a:latin typeface="Verdana" panose="020B0604030504040204" pitchFamily="34" charset="0"/>
                <a:ea typeface="Verdana" panose="020B0604030504040204" pitchFamily="34" charset="0"/>
                <a:cs typeface="Verdana" panose="020B0604030504040204" pitchFamily="34" charset="0"/>
              </a:rPr>
              <a:t> of an algorithm.</a:t>
            </a:r>
            <a:endParaRPr lang="zh-CN" altLang="en-US" sz="2000" dirty="0">
              <a:latin typeface="Verdana" panose="020B0604030504040204" pitchFamily="34" charset="0"/>
              <a:cs typeface="Verdana" panose="020B0604030504040204" pitchFamily="34" charset="0"/>
            </a:endParaRPr>
          </a:p>
        </p:txBody>
      </p:sp>
      <p:sp>
        <p:nvSpPr>
          <p:cNvPr id="17" name="TextBox 16"/>
          <p:cNvSpPr txBox="1"/>
          <p:nvPr/>
        </p:nvSpPr>
        <p:spPr>
          <a:xfrm>
            <a:off x="1475656" y="4964975"/>
            <a:ext cx="6120680" cy="1477328"/>
          </a:xfrm>
          <a:prstGeom prst="rect">
            <a:avLst/>
          </a:prstGeom>
          <a:solidFill>
            <a:schemeClr val="tx2">
              <a:lumMod val="40000"/>
              <a:lumOff val="60000"/>
            </a:schemeClr>
          </a:solidFill>
          <a:ln>
            <a:solidFill>
              <a:schemeClr val="tx2">
                <a:lumMod val="40000"/>
                <a:lumOff val="60000"/>
              </a:schemeClr>
            </a:solidFill>
          </a:ln>
          <a:effectLst>
            <a:glow rad="63500">
              <a:schemeClr val="accent1">
                <a:satMod val="175000"/>
                <a:alpha val="40000"/>
              </a:schemeClr>
            </a:glow>
          </a:effectLst>
        </p:spPr>
        <p:txBody>
          <a:bodyPr wrap="square" rtlCol="0">
            <a:spAutoFit/>
          </a:bodyPr>
          <a:lstStyle/>
          <a:p>
            <a:pPr algn="ctr"/>
            <a:r>
              <a:rPr lang="en-US" altLang="zh-CN" b="1" dirty="0" smtClean="0">
                <a:solidFill>
                  <a:schemeClr val="bg1"/>
                </a:solidFill>
                <a:latin typeface="Verdana" panose="020B0604030504040204" pitchFamily="34" charset="0"/>
                <a:ea typeface="Verdana" panose="020B0604030504040204" pitchFamily="34" charset="0"/>
                <a:cs typeface="Verdana" panose="020B0604030504040204" pitchFamily="34" charset="0"/>
              </a:rPr>
              <a:t>PLCC   </a:t>
            </a:r>
            <a:r>
              <a:rPr lang="zh-CN"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为</a:t>
            </a:r>
            <a:r>
              <a:rPr lang="en-US"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 P</a:t>
            </a:r>
            <a:r>
              <a:rPr lang="en-US" altLang="zh-CN" b="1" dirty="0" smtClean="0">
                <a:solidFill>
                  <a:schemeClr val="bg1"/>
                </a:solidFill>
                <a:latin typeface="Verdana" panose="020B0604030504040204" pitchFamily="34" charset="0"/>
                <a:ea typeface="Verdana" panose="020B0604030504040204" pitchFamily="34" charset="0"/>
                <a:cs typeface="Verdana" panose="020B0604030504040204" pitchFamily="34" charset="0"/>
              </a:rPr>
              <a:t>earson  </a:t>
            </a:r>
            <a:r>
              <a:rPr lang="zh-CN"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相关系数，</a:t>
            </a:r>
            <a:endParaRPr lang="en-US" altLang="zh-CN" b="1" dirty="0" smtClean="0">
              <a:solidFill>
                <a:schemeClr val="bg1"/>
              </a:solidFill>
              <a:latin typeface="Verdana" panose="020B0604030504040204" pitchFamily="34" charset="0"/>
              <a:ea typeface="Verdana" panose="020B0604030504040204" pitchFamily="34" charset="0"/>
              <a:cs typeface="Verdana" panose="020B0604030504040204" pitchFamily="34" charset="0"/>
            </a:endParaRPr>
          </a:p>
          <a:p>
            <a:pPr algn="ctr"/>
            <a:r>
              <a:rPr lang="en-US" altLang="zh-CN" b="1" dirty="0" smtClean="0">
                <a:solidFill>
                  <a:schemeClr val="bg1"/>
                </a:solidFill>
                <a:latin typeface="Verdana" panose="020B0604030504040204" pitchFamily="34" charset="0"/>
                <a:ea typeface="Verdana" panose="020B0604030504040204" pitchFamily="34" charset="0"/>
                <a:cs typeface="Verdana" panose="020B0604030504040204" pitchFamily="34" charset="0"/>
              </a:rPr>
              <a:t>SROCC</a:t>
            </a:r>
            <a:r>
              <a:rPr lang="zh-CN"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为</a:t>
            </a:r>
            <a:r>
              <a:rPr lang="en-US"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 </a:t>
            </a:r>
            <a:r>
              <a:rPr lang="en-US" altLang="zh-CN" b="1" dirty="0" smtClean="0">
                <a:solidFill>
                  <a:schemeClr val="bg1"/>
                </a:solidFill>
                <a:latin typeface="Verdana" panose="020B0604030504040204" pitchFamily="34" charset="0"/>
                <a:ea typeface="Verdana" panose="020B0604030504040204" pitchFamily="34" charset="0"/>
                <a:cs typeface="Verdana" panose="020B0604030504040204" pitchFamily="34" charset="0"/>
              </a:rPr>
              <a:t>Spearman</a:t>
            </a:r>
            <a:r>
              <a:rPr lang="zh-CN"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相关系数，</a:t>
            </a:r>
            <a:endParaRPr lang="en-US" altLang="zh-CN" b="1" dirty="0" smtClean="0">
              <a:solidFill>
                <a:schemeClr val="bg1"/>
              </a:solidFill>
              <a:latin typeface="Verdana" panose="020B0604030504040204" pitchFamily="34" charset="0"/>
              <a:ea typeface="Verdana" panose="020B0604030504040204" pitchFamily="34" charset="0"/>
              <a:cs typeface="Verdana" panose="020B0604030504040204" pitchFamily="34" charset="0"/>
            </a:endParaRPr>
          </a:p>
          <a:p>
            <a:pPr algn="ctr"/>
            <a:r>
              <a:rPr lang="en-US" altLang="zh-CN" b="1" dirty="0" smtClean="0">
                <a:solidFill>
                  <a:schemeClr val="bg1"/>
                </a:solidFill>
                <a:latin typeface="Verdana" panose="020B0604030504040204" pitchFamily="34" charset="0"/>
                <a:ea typeface="Verdana" panose="020B0604030504040204" pitchFamily="34" charset="0"/>
                <a:cs typeface="Verdana" panose="020B0604030504040204" pitchFamily="34" charset="0"/>
              </a:rPr>
              <a:t>KROCC </a:t>
            </a:r>
            <a:r>
              <a:rPr lang="zh-CN"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为</a:t>
            </a:r>
            <a:r>
              <a:rPr lang="en-US"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 K</a:t>
            </a:r>
            <a:r>
              <a:rPr lang="en-US" altLang="zh-CN" b="1" dirty="0" smtClean="0">
                <a:solidFill>
                  <a:schemeClr val="bg1"/>
                </a:solidFill>
                <a:latin typeface="Verdana" panose="020B0604030504040204" pitchFamily="34" charset="0"/>
                <a:ea typeface="Verdana" panose="020B0604030504040204" pitchFamily="34" charset="0"/>
                <a:cs typeface="Verdana" panose="020B0604030504040204" pitchFamily="34" charset="0"/>
              </a:rPr>
              <a:t>endall   </a:t>
            </a:r>
            <a:r>
              <a:rPr lang="zh-CN"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相关系数。</a:t>
            </a:r>
            <a:endParaRPr lang="en-US"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endParaRPr>
          </a:p>
          <a:p>
            <a:pPr algn="ctr"/>
            <a:endParaRPr lang="en-US" altLang="zh-CN" dirty="0" smtClean="0">
              <a:solidFill>
                <a:schemeClr val="bg1"/>
              </a:solidFill>
              <a:latin typeface="Verdana" panose="020B0604030504040204" pitchFamily="34" charset="0"/>
              <a:ea typeface="Verdana" panose="020B0604030504040204" pitchFamily="34" charset="0"/>
              <a:cs typeface="Verdana" panose="020B0604030504040204" pitchFamily="34" charset="0"/>
            </a:endParaRPr>
          </a:p>
          <a:p>
            <a:pPr algn="ctr"/>
            <a:r>
              <a:rPr lang="zh-CN"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相关系数的值越接近于</a:t>
            </a:r>
            <a:r>
              <a:rPr lang="en-US" altLang="zh-CN" b="1" dirty="0" smtClean="0">
                <a:solidFill>
                  <a:schemeClr val="bg1"/>
                </a:solidFill>
                <a:latin typeface="Verdana" panose="020B0604030504040204" pitchFamily="34" charset="0"/>
                <a:ea typeface="Verdana" panose="020B0604030504040204" pitchFamily="34" charset="0"/>
                <a:cs typeface="Verdana" panose="020B0604030504040204" pitchFamily="34" charset="0"/>
              </a:rPr>
              <a:t>1</a:t>
            </a:r>
            <a:r>
              <a:rPr lang="zh-CN" altLang="zh-CN" b="1" dirty="0" smtClean="0">
                <a:solidFill>
                  <a:schemeClr val="bg1"/>
                </a:solidFill>
                <a:latin typeface="Verdana" panose="020B0604030504040204" pitchFamily="34" charset="0"/>
                <a:ea typeface="微软雅黑" panose="020B0503020204020204" pitchFamily="34" charset="-122"/>
                <a:cs typeface="Verdana" panose="020B0604030504040204" pitchFamily="34" charset="0"/>
              </a:rPr>
              <a:t>，表明算法越准确。</a:t>
            </a:r>
            <a:endParaRPr lang="zh-CN" altLang="en-US" b="1" dirty="0">
              <a:solidFill>
                <a:schemeClr val="bg1"/>
              </a:solidFill>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6" name="矩形 15"/>
          <p:cNvSpPr/>
          <p:nvPr/>
        </p:nvSpPr>
        <p:spPr>
          <a:xfrm>
            <a:off x="3059832"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Index</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8" name="TextBox 7"/>
          <p:cNvSpPr txBox="1"/>
          <p:nvPr/>
        </p:nvSpPr>
        <p:spPr>
          <a:xfrm>
            <a:off x="1187624" y="1556792"/>
            <a:ext cx="8640960" cy="523220"/>
          </a:xfrm>
          <a:prstGeom prst="rect">
            <a:avLst/>
          </a:prstGeom>
          <a:noFill/>
        </p:spPr>
        <p:txBody>
          <a:bodyPr wrap="square" rtlCol="0">
            <a:spAutoFit/>
          </a:bodyPr>
          <a:lstStyle/>
          <a:p>
            <a:pPr>
              <a:buFont typeface="Wingdings" panose="05000000000000000000" pitchFamily="2" charset="2"/>
              <a:buChar char="ü"/>
            </a:pPr>
            <a:r>
              <a:rPr lang="en-US" altLang="zh-CN" sz="2800" dirty="0" smtClean="0">
                <a:latin typeface="Verdana" panose="020B0604030504040204" pitchFamily="34" charset="0"/>
                <a:ea typeface="Verdana" panose="020B0604030504040204" pitchFamily="34" charset="0"/>
                <a:cs typeface="Verdana" panose="020B0604030504040204" pitchFamily="34" charset="0"/>
              </a:rPr>
              <a:t> OR  (Outlier ratio)</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6146" name="Picture 2"/>
          <p:cNvPicPr>
            <a:picLocks noChangeAspect="1" noChangeArrowheads="1"/>
          </p:cNvPicPr>
          <p:nvPr/>
        </p:nvPicPr>
        <p:blipFill>
          <a:blip r:embed="rId1" cstate="print"/>
          <a:srcRect/>
          <a:stretch>
            <a:fillRect/>
          </a:stretch>
        </p:blipFill>
        <p:spPr bwMode="auto">
          <a:xfrm>
            <a:off x="2483768" y="2492896"/>
            <a:ext cx="2602635" cy="1081460"/>
          </a:xfrm>
          <a:prstGeom prst="rect">
            <a:avLst/>
          </a:prstGeom>
          <a:noFill/>
          <a:ln w="9525">
            <a:noFill/>
            <a:miter lim="800000"/>
            <a:headEnd/>
            <a:tailEnd/>
          </a:ln>
        </p:spPr>
      </p:pic>
      <p:sp>
        <p:nvSpPr>
          <p:cNvPr id="10" name="TextBox 9"/>
          <p:cNvSpPr txBox="1"/>
          <p:nvPr/>
        </p:nvSpPr>
        <p:spPr>
          <a:xfrm>
            <a:off x="1259632" y="4077072"/>
            <a:ext cx="6480720" cy="707886"/>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It can evaluate the consistency of the result based on an certain algorithm.</a:t>
            </a:r>
            <a:endParaRPr lang="zh-CN" altLang="en-US" sz="2000"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graphicFrame>
        <p:nvGraphicFramePr>
          <p:cNvPr id="23" name="图示 22">
            <a:hlinkClick r:id="rId1" tooltip="" action="ppaction://hlinksldjump"/>
          </p:cNvPr>
          <p:cNvGraphicFramePr/>
          <p:nvPr/>
        </p:nvGraphicFramePr>
        <p:xfrm>
          <a:off x="0" y="1124744"/>
          <a:ext cx="8964488" cy="57606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等腰三角形 8"/>
          <p:cNvSpPr/>
          <p:nvPr/>
        </p:nvSpPr>
        <p:spPr>
          <a:xfrm>
            <a:off x="8820472" y="5949280"/>
            <a:ext cx="288032" cy="288032"/>
          </a:xfrm>
          <a:prstGeom prst="triangle">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a:off x="8748464" y="1268760"/>
            <a:ext cx="288032" cy="288032"/>
          </a:xfrm>
          <a:prstGeom prst="triangle">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a:off x="8820472" y="6381328"/>
            <a:ext cx="288032" cy="288032"/>
          </a:xfrm>
          <a:prstGeom prst="triangle">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p:nvPr/>
        </p:nvSpPr>
        <p:spPr>
          <a:xfrm>
            <a:off x="8748464" y="2852936"/>
            <a:ext cx="288032" cy="288032"/>
          </a:xfrm>
          <a:prstGeom prst="triangle">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8" name="等腰三角形 17"/>
          <p:cNvSpPr/>
          <p:nvPr/>
        </p:nvSpPr>
        <p:spPr>
          <a:xfrm>
            <a:off x="8820472" y="3861048"/>
            <a:ext cx="288032" cy="288032"/>
          </a:xfrm>
          <a:prstGeom prst="triangle">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graphicFrame>
        <p:nvGraphicFramePr>
          <p:cNvPr id="18" name="表格 17"/>
          <p:cNvGraphicFramePr>
            <a:graphicFrameLocks noGrp="1"/>
          </p:cNvGraphicFramePr>
          <p:nvPr/>
        </p:nvGraphicFramePr>
        <p:xfrm>
          <a:off x="539552" y="2204864"/>
          <a:ext cx="8208912" cy="4352528"/>
        </p:xfrm>
        <a:graphic>
          <a:graphicData uri="http://schemas.openxmlformats.org/drawingml/2006/table">
            <a:tbl>
              <a:tblPr firstRow="1" bandRow="1">
                <a:tableStyleId>{5C22544A-7EE6-4342-B048-85BDC9FD1C3A}</a:tableStyleId>
              </a:tblPr>
              <a:tblGrid>
                <a:gridCol w="8208912"/>
              </a:tblGrid>
              <a:tr h="648072">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2400" b="1" i="0" u="none" strike="noStrike" dirty="0" smtClean="0">
                          <a:solidFill>
                            <a:schemeClr val="bg1"/>
                          </a:solidFill>
                          <a:latin typeface="微软雅黑" panose="020B0503020204020204" pitchFamily="34" charset="-122"/>
                          <a:ea typeface="微软雅黑" panose="020B0503020204020204" pitchFamily="34" charset="-122"/>
                          <a:cs typeface="Verdana" panose="020B0604030504040204" pitchFamily="34" charset="0"/>
                        </a:rPr>
                        <a:t>Structural Similarity</a:t>
                      </a:r>
                      <a:endParaRPr lang="zh-CN" altLang="en-US" sz="2400" b="1" i="0" u="none" strike="noStrike" dirty="0" smtClean="0">
                        <a:solidFill>
                          <a:schemeClr val="bg1"/>
                        </a:solidFill>
                        <a:latin typeface="微软雅黑" panose="020B0503020204020204" pitchFamily="34" charset="-122"/>
                        <a:ea typeface="微软雅黑" panose="020B0503020204020204" pitchFamily="34" charset="-122"/>
                        <a:cs typeface="Verdana" panose="020B0604030504040204" pitchFamily="34" charset="0"/>
                      </a:endParaRPr>
                    </a:p>
                  </a:txBody>
                  <a:tcPr/>
                </a:tc>
              </a:tr>
              <a:tr h="504056">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基于结构相似度的全参考图像质量评价</a:t>
                      </a:r>
                      <a:endParaRPr lang="en-US" altLang="zh-CN" sz="20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endParaRPr>
                    </a:p>
                  </a:txBody>
                  <a:tcPr/>
                </a:tc>
              </a:tr>
              <a:tr h="11080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8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Idea: Under the assumption that human visual(HSV) perception is highly adapted for extracting structural information from a scene. we introduce an alternative framework or quality assessment based on the degradation of structural information</a:t>
                      </a:r>
                      <a:endParaRPr lang="zh-CN" altLang="en-US" sz="1800" b="0" i="0" u="none" strike="noStrike" dirty="0" smtClean="0">
                        <a:solidFill>
                          <a:schemeClr val="tx1"/>
                        </a:solidFill>
                        <a:latin typeface="Verdana" panose="020B0604030504040204" pitchFamily="34" charset="0"/>
                        <a:ea typeface="微软雅黑" panose="020B0503020204020204" pitchFamily="34" charset="-122"/>
                        <a:cs typeface="Verdana" panose="020B0604030504040204" pitchFamily="34" charset="0"/>
                      </a:endParaRPr>
                    </a:p>
                  </a:txBody>
                  <a:tcPr/>
                </a:tc>
              </a:tr>
              <a:tr h="1875147">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800" b="0" i="0" u="none" strike="noStrike" dirty="0" smtClean="0">
                          <a:solidFill>
                            <a:schemeClr val="tx1"/>
                          </a:solidFill>
                          <a:latin typeface="微软雅黑" panose="020B0503020204020204" pitchFamily="34" charset="-122"/>
                          <a:ea typeface="微软雅黑" panose="020B0503020204020204" pitchFamily="34" charset="-122"/>
                        </a:rPr>
                        <a:t>首先</a:t>
                      </a:r>
                      <a:r>
                        <a:rPr lang="en-US" altLang="zh-CN" sz="1800" b="0" i="0" u="none" strike="noStrike" dirty="0" smtClean="0">
                          <a:solidFill>
                            <a:schemeClr val="tx1"/>
                          </a:solidFill>
                          <a:latin typeface="微软雅黑" panose="020B0503020204020204" pitchFamily="34" charset="-122"/>
                          <a:ea typeface="微软雅黑" panose="020B0503020204020204" pitchFamily="34" charset="-122"/>
                        </a:rPr>
                        <a:t>,</a:t>
                      </a:r>
                      <a:r>
                        <a:rPr lang="zh-CN" altLang="en-US" sz="1800" b="0" i="0" u="none" strike="noStrike" dirty="0" smtClean="0">
                          <a:solidFill>
                            <a:schemeClr val="tx1"/>
                          </a:solidFill>
                          <a:latin typeface="微软雅黑" panose="020B0503020204020204" pitchFamily="34" charset="-122"/>
                          <a:ea typeface="微软雅黑" panose="020B0503020204020204" pitchFamily="34" charset="-122"/>
                        </a:rPr>
                        <a:t>结构信息不应该受到亮度的影响，因此在计算结构信息时需要去掉亮度信息，即减掉图像的均值；其次</a:t>
                      </a:r>
                      <a:r>
                        <a:rPr lang="en-US" altLang="zh-CN" sz="1800" b="0" i="0" u="none" strike="noStrike" dirty="0" smtClean="0">
                          <a:solidFill>
                            <a:schemeClr val="tx1"/>
                          </a:solidFill>
                          <a:latin typeface="微软雅黑" panose="020B0503020204020204" pitchFamily="34" charset="-122"/>
                          <a:ea typeface="微软雅黑" panose="020B0503020204020204" pitchFamily="34" charset="-122"/>
                        </a:rPr>
                        <a:t>,</a:t>
                      </a:r>
                      <a:r>
                        <a:rPr lang="zh-CN" altLang="en-US" sz="1800" b="0" i="0" u="none" strike="noStrike" dirty="0" smtClean="0">
                          <a:solidFill>
                            <a:schemeClr val="tx1"/>
                          </a:solidFill>
                          <a:latin typeface="微软雅黑" panose="020B0503020204020204" pitchFamily="34" charset="-122"/>
                          <a:ea typeface="微软雅黑" panose="020B0503020204020204" pitchFamily="34" charset="-122"/>
                        </a:rPr>
                        <a:t>结构信息不应该受到图像对比度的影响，因此计算结构信息时，需要归一化图像的方差。结构相似度指数从图像的组成角度将结构信息定义为独立于亮度、对比度的，反应场景中物体结构的属性。并将失真建模为亮度、对比度和结构三个不同因素的组合。用均值作为亮度的估计，标准差作为对比度的估计，协方差作为结构相似性的度量。</a:t>
                      </a:r>
                      <a:endParaRPr lang="zh-CN" altLang="en-US" sz="1800" b="0" i="0" u="none" strike="noStrike" dirty="0" smtClean="0">
                        <a:solidFill>
                          <a:schemeClr val="tx1"/>
                        </a:solidFill>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a:txBody>
                  <a:tcPr/>
                </a:tc>
              </a:tr>
            </a:tbl>
          </a:graphicData>
        </a:graphic>
      </p:graphicFrame>
      <p:sp>
        <p:nvSpPr>
          <p:cNvPr id="20" name="TextBox 19"/>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SSIM</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20" name="TextBox 19"/>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SSIM</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13" name="图片 12" descr="QQ图片20150830203354.png"/>
          <p:cNvPicPr>
            <a:picLocks noChangeAspect="1"/>
          </p:cNvPicPr>
          <p:nvPr/>
        </p:nvPicPr>
        <p:blipFill>
          <a:blip r:embed="rId1" cstate="print"/>
          <a:stretch>
            <a:fillRect/>
          </a:stretch>
        </p:blipFill>
        <p:spPr>
          <a:xfrm>
            <a:off x="179512" y="2167873"/>
            <a:ext cx="8964488" cy="3853415"/>
          </a:xfrm>
          <a:prstGeom prst="rect">
            <a:avLst/>
          </a:prstGeom>
        </p:spPr>
      </p:pic>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060848"/>
            <a:ext cx="6130204" cy="369332"/>
          </a:xfrm>
          <a:prstGeom prst="rect">
            <a:avLst/>
          </a:prstGeom>
          <a:noFill/>
        </p:spPr>
        <p:txBody>
          <a:bodyPr wrap="none" rtlCol="0">
            <a:spAutoFit/>
          </a:bodyPr>
          <a:lstStyle/>
          <a:p>
            <a:r>
              <a:rPr lang="en-US" altLang="zh-CN" b="1" dirty="0" smtClean="0">
                <a:latin typeface="Verdana" panose="020B0604030504040204" pitchFamily="34" charset="0"/>
                <a:ea typeface="Verdana" panose="020B0604030504040204" pitchFamily="34" charset="0"/>
                <a:cs typeface="Verdana" panose="020B0604030504040204" pitchFamily="34" charset="0"/>
              </a:rPr>
              <a:t>mean intensity (used to estimate luminance):</a:t>
            </a:r>
            <a:endParaRPr lang="zh-CN" altLang="en-US" b="1" dirty="0">
              <a:latin typeface="Verdana" panose="020B0604030504040204" pitchFamily="34" charset="0"/>
              <a:cs typeface="Verdana" panose="020B0604030504040204" pitchFamily="34" charset="0"/>
            </a:endParaRPr>
          </a:p>
        </p:txBody>
      </p:sp>
      <p:sp>
        <p:nvSpPr>
          <p:cNvPr id="6" name="矩形 5"/>
          <p:cNvSpPr/>
          <p:nvPr/>
        </p:nvSpPr>
        <p:spPr>
          <a:xfrm>
            <a:off x="0" y="2708920"/>
            <a:ext cx="6372257" cy="369332"/>
          </a:xfrm>
          <a:prstGeom prst="rect">
            <a:avLst/>
          </a:prstGeom>
        </p:spPr>
        <p:txBody>
          <a:bodyPr wrap="none">
            <a:spAutoFit/>
          </a:bodyPr>
          <a:lstStyle/>
          <a:p>
            <a:r>
              <a:rPr lang="en-US" altLang="zh-CN" b="1" dirty="0" smtClean="0">
                <a:latin typeface="Verdana" panose="020B0604030504040204" pitchFamily="34" charset="0"/>
                <a:ea typeface="Verdana" panose="020B0604030504040204" pitchFamily="34" charset="0"/>
                <a:cs typeface="Verdana" panose="020B0604030504040204" pitchFamily="34" charset="0"/>
              </a:rPr>
              <a:t>standard deviation(used to estimate contrast):</a:t>
            </a:r>
            <a:endParaRPr lang="zh-CN" altLang="en-US" b="1" dirty="0">
              <a:latin typeface="Verdana" panose="020B0604030504040204" pitchFamily="34" charset="0"/>
              <a:cs typeface="Verdana" panose="020B0604030504040204" pitchFamily="34" charset="0"/>
            </a:endParaRPr>
          </a:p>
        </p:txBody>
      </p:sp>
      <p:pic>
        <p:nvPicPr>
          <p:cNvPr id="7" name="图片 6" descr="QQ图片20150830211408.png"/>
          <p:cNvPicPr>
            <a:picLocks noChangeAspect="1"/>
          </p:cNvPicPr>
          <p:nvPr/>
        </p:nvPicPr>
        <p:blipFill>
          <a:blip r:embed="rId1" cstate="print"/>
          <a:stretch>
            <a:fillRect/>
          </a:stretch>
        </p:blipFill>
        <p:spPr>
          <a:xfrm>
            <a:off x="5940152" y="1700808"/>
            <a:ext cx="1872208" cy="1057079"/>
          </a:xfrm>
          <a:prstGeom prst="rect">
            <a:avLst/>
          </a:prstGeom>
        </p:spPr>
      </p:pic>
      <p:pic>
        <p:nvPicPr>
          <p:cNvPr id="8" name="图片 7" descr="QQ图片20150830211449.png"/>
          <p:cNvPicPr>
            <a:picLocks noChangeAspect="1"/>
          </p:cNvPicPr>
          <p:nvPr/>
        </p:nvPicPr>
        <p:blipFill>
          <a:blip r:embed="rId2" cstate="print"/>
          <a:stretch>
            <a:fillRect/>
          </a:stretch>
        </p:blipFill>
        <p:spPr>
          <a:xfrm>
            <a:off x="6012160" y="2492896"/>
            <a:ext cx="3113127" cy="955785"/>
          </a:xfrm>
          <a:prstGeom prst="rect">
            <a:avLst/>
          </a:prstGeom>
        </p:spPr>
      </p:pic>
      <p:sp>
        <p:nvSpPr>
          <p:cNvPr id="9" name="TextBox 8"/>
          <p:cNvSpPr txBox="1"/>
          <p:nvPr/>
        </p:nvSpPr>
        <p:spPr>
          <a:xfrm>
            <a:off x="0" y="3347700"/>
            <a:ext cx="3259226" cy="369332"/>
          </a:xfrm>
          <a:prstGeom prst="rect">
            <a:avLst/>
          </a:prstGeom>
          <a:noFill/>
        </p:spPr>
        <p:txBody>
          <a:bodyPr wrap="none" rtlCol="0">
            <a:spAutoFit/>
          </a:bodyPr>
          <a:lstStyle/>
          <a:p>
            <a:r>
              <a:rPr lang="en-US" altLang="zh-CN" b="1" dirty="0" smtClean="0">
                <a:solidFill>
                  <a:schemeClr val="tx2">
                    <a:lumMod val="60000"/>
                    <a:lumOff val="40000"/>
                  </a:schemeClr>
                </a:solidFill>
                <a:latin typeface="Verdana" panose="020B0604030504040204" pitchFamily="34" charset="0"/>
                <a:ea typeface="Verdana" panose="020B0604030504040204" pitchFamily="34" charset="0"/>
                <a:cs typeface="Verdana" panose="020B0604030504040204" pitchFamily="34" charset="0"/>
              </a:rPr>
              <a:t>Luminance comparison </a:t>
            </a:r>
            <a:endParaRPr lang="zh-CN" altLang="en-US" b="1" dirty="0">
              <a:solidFill>
                <a:schemeClr val="tx2">
                  <a:lumMod val="60000"/>
                  <a:lumOff val="40000"/>
                </a:schemeClr>
              </a:solidFill>
              <a:latin typeface="Verdana" panose="020B0604030504040204" pitchFamily="34" charset="0"/>
              <a:cs typeface="Verdana" panose="020B0604030504040204" pitchFamily="34" charset="0"/>
            </a:endParaRPr>
          </a:p>
        </p:txBody>
      </p:sp>
      <p:sp>
        <p:nvSpPr>
          <p:cNvPr id="10" name="TextBox 9"/>
          <p:cNvSpPr txBox="1"/>
          <p:nvPr/>
        </p:nvSpPr>
        <p:spPr>
          <a:xfrm>
            <a:off x="0" y="4427820"/>
            <a:ext cx="2879314" cy="369332"/>
          </a:xfrm>
          <a:prstGeom prst="rect">
            <a:avLst/>
          </a:prstGeom>
          <a:noFill/>
        </p:spPr>
        <p:txBody>
          <a:bodyPr wrap="none" rtlCol="0">
            <a:spAutoFit/>
          </a:bodyPr>
          <a:lstStyle/>
          <a:p>
            <a:r>
              <a:rPr lang="en-US" altLang="zh-CN" b="1" dirty="0" smtClean="0">
                <a:solidFill>
                  <a:schemeClr val="tx2">
                    <a:lumMod val="60000"/>
                    <a:lumOff val="40000"/>
                  </a:schemeClr>
                </a:solidFill>
                <a:latin typeface="Verdana" panose="020B0604030504040204" pitchFamily="34" charset="0"/>
                <a:ea typeface="Verdana" panose="020B0604030504040204" pitchFamily="34" charset="0"/>
                <a:cs typeface="Verdana" panose="020B0604030504040204" pitchFamily="34" charset="0"/>
              </a:rPr>
              <a:t>Contrast comparison</a:t>
            </a:r>
            <a:endParaRPr lang="zh-CN" altLang="en-US" b="1" dirty="0">
              <a:solidFill>
                <a:schemeClr val="tx2">
                  <a:lumMod val="60000"/>
                  <a:lumOff val="40000"/>
                </a:schemeClr>
              </a:solidFill>
              <a:latin typeface="Verdana" panose="020B0604030504040204" pitchFamily="34" charset="0"/>
              <a:cs typeface="Verdana" panose="020B0604030504040204" pitchFamily="34" charset="0"/>
            </a:endParaRPr>
          </a:p>
        </p:txBody>
      </p:sp>
      <p:pic>
        <p:nvPicPr>
          <p:cNvPr id="11" name="图片 10" descr="QQ图片20150830211534.png"/>
          <p:cNvPicPr>
            <a:picLocks noChangeAspect="1"/>
          </p:cNvPicPr>
          <p:nvPr/>
        </p:nvPicPr>
        <p:blipFill>
          <a:blip r:embed="rId3" cstate="print"/>
          <a:stretch>
            <a:fillRect/>
          </a:stretch>
        </p:blipFill>
        <p:spPr>
          <a:xfrm>
            <a:off x="3275856" y="3068960"/>
            <a:ext cx="2647619" cy="819048"/>
          </a:xfrm>
          <a:prstGeom prst="rect">
            <a:avLst/>
          </a:prstGeom>
        </p:spPr>
      </p:pic>
      <p:pic>
        <p:nvPicPr>
          <p:cNvPr id="12" name="图片 11" descr="QQ图片20150830211614.png"/>
          <p:cNvPicPr>
            <a:picLocks noChangeAspect="1"/>
          </p:cNvPicPr>
          <p:nvPr/>
        </p:nvPicPr>
        <p:blipFill>
          <a:blip r:embed="rId4" cstate="print"/>
          <a:stretch>
            <a:fillRect/>
          </a:stretch>
        </p:blipFill>
        <p:spPr>
          <a:xfrm>
            <a:off x="1835696" y="3790781"/>
            <a:ext cx="1514286" cy="533333"/>
          </a:xfrm>
          <a:prstGeom prst="rect">
            <a:avLst/>
          </a:prstGeom>
        </p:spPr>
      </p:pic>
      <p:sp>
        <p:nvSpPr>
          <p:cNvPr id="13" name="TextBox 12"/>
          <p:cNvSpPr txBox="1"/>
          <p:nvPr/>
        </p:nvSpPr>
        <p:spPr>
          <a:xfrm>
            <a:off x="3419872" y="3861048"/>
            <a:ext cx="5958682" cy="646331"/>
          </a:xfrm>
          <a:prstGeom prst="rect">
            <a:avLst/>
          </a:prstGeom>
          <a:noFill/>
        </p:spPr>
        <p:txBody>
          <a:bodyPr wrap="none" rtlCol="0">
            <a:spAutoFi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rPr>
              <a:t>L=255( is the dynamic range of the pixel values) </a:t>
            </a:r>
            <a:endParaRPr lang="en-US" altLang="zh-CN" dirty="0" smtClean="0">
              <a:latin typeface="Verdana" panose="020B0604030504040204" pitchFamily="34" charset="0"/>
              <a:ea typeface="Verdana" panose="020B0604030504040204" pitchFamily="34" charset="0"/>
              <a:cs typeface="Verdana" panose="020B0604030504040204" pitchFamily="34" charset="0"/>
            </a:endParaRPr>
          </a:p>
          <a:p>
            <a:r>
              <a:rPr lang="en-US" altLang="zh-CN" dirty="0" smtClean="0">
                <a:latin typeface="Verdana" panose="020B0604030504040204" pitchFamily="34" charset="0"/>
                <a:ea typeface="Verdana" panose="020B0604030504040204" pitchFamily="34" charset="0"/>
                <a:cs typeface="Verdana" panose="020B0604030504040204" pitchFamily="34" charset="0"/>
              </a:rPr>
              <a:t>                                            K1=0.01</a:t>
            </a:r>
            <a:endParaRPr lang="zh-CN" altLang="en-US" dirty="0">
              <a:latin typeface="Verdana" panose="020B0604030504040204" pitchFamily="34" charset="0"/>
              <a:cs typeface="Verdana" panose="020B0604030504040204" pitchFamily="34" charset="0"/>
            </a:endParaRPr>
          </a:p>
        </p:txBody>
      </p:sp>
      <p:pic>
        <p:nvPicPr>
          <p:cNvPr id="14" name="图片 13" descr="QQ图片20150830211636.png"/>
          <p:cNvPicPr>
            <a:picLocks noChangeAspect="1"/>
          </p:cNvPicPr>
          <p:nvPr/>
        </p:nvPicPr>
        <p:blipFill>
          <a:blip r:embed="rId5" cstate="print"/>
          <a:stretch>
            <a:fillRect/>
          </a:stretch>
        </p:blipFill>
        <p:spPr>
          <a:xfrm>
            <a:off x="3131840" y="4293096"/>
            <a:ext cx="2695238" cy="857143"/>
          </a:xfrm>
          <a:prstGeom prst="rect">
            <a:avLst/>
          </a:prstGeom>
        </p:spPr>
      </p:pic>
      <p:pic>
        <p:nvPicPr>
          <p:cNvPr id="15" name="图片 14" descr="QQ图片20150830211655.png"/>
          <p:cNvPicPr>
            <a:picLocks noChangeAspect="1"/>
          </p:cNvPicPr>
          <p:nvPr/>
        </p:nvPicPr>
        <p:blipFill>
          <a:blip r:embed="rId6" cstate="print"/>
          <a:stretch>
            <a:fillRect/>
          </a:stretch>
        </p:blipFill>
        <p:spPr>
          <a:xfrm>
            <a:off x="4860032" y="4941168"/>
            <a:ext cx="1428572" cy="400000"/>
          </a:xfrm>
          <a:prstGeom prst="rect">
            <a:avLst/>
          </a:prstGeom>
        </p:spPr>
      </p:pic>
      <p:sp>
        <p:nvSpPr>
          <p:cNvPr id="16" name="TextBox 15"/>
          <p:cNvSpPr txBox="1"/>
          <p:nvPr/>
        </p:nvSpPr>
        <p:spPr>
          <a:xfrm>
            <a:off x="0" y="5596193"/>
            <a:ext cx="2997937" cy="369332"/>
          </a:xfrm>
          <a:prstGeom prst="rect">
            <a:avLst/>
          </a:prstGeom>
          <a:noFill/>
        </p:spPr>
        <p:txBody>
          <a:bodyPr wrap="none" rtlCol="0">
            <a:spAutoFit/>
          </a:bodyPr>
          <a:lstStyle/>
          <a:p>
            <a:r>
              <a:rPr lang="en-US" altLang="zh-CN" b="1" dirty="0" smtClean="0">
                <a:solidFill>
                  <a:schemeClr val="tx2">
                    <a:lumMod val="60000"/>
                    <a:lumOff val="40000"/>
                  </a:schemeClr>
                </a:solidFill>
                <a:latin typeface="Verdana" panose="020B0604030504040204" pitchFamily="34" charset="0"/>
                <a:ea typeface="Verdana" panose="020B0604030504040204" pitchFamily="34" charset="0"/>
                <a:cs typeface="Verdana" panose="020B0604030504040204" pitchFamily="34" charset="0"/>
              </a:rPr>
              <a:t>Structure comparison</a:t>
            </a:r>
            <a:endParaRPr lang="zh-CN" altLang="en-US" b="1" dirty="0">
              <a:solidFill>
                <a:schemeClr val="tx2">
                  <a:lumMod val="60000"/>
                  <a:lumOff val="40000"/>
                </a:schemeClr>
              </a:solidFill>
              <a:latin typeface="Verdana" panose="020B0604030504040204" pitchFamily="34" charset="0"/>
              <a:cs typeface="Verdana" panose="020B0604030504040204" pitchFamily="34" charset="0"/>
            </a:endParaRPr>
          </a:p>
        </p:txBody>
      </p:sp>
      <p:pic>
        <p:nvPicPr>
          <p:cNvPr id="17" name="图片 16" descr="QQ图片20150830211738.png"/>
          <p:cNvPicPr>
            <a:picLocks noChangeAspect="1"/>
          </p:cNvPicPr>
          <p:nvPr/>
        </p:nvPicPr>
        <p:blipFill>
          <a:blip r:embed="rId7" cstate="print"/>
          <a:stretch>
            <a:fillRect/>
          </a:stretch>
        </p:blipFill>
        <p:spPr>
          <a:xfrm>
            <a:off x="3131840" y="5445224"/>
            <a:ext cx="2666667" cy="647619"/>
          </a:xfrm>
          <a:prstGeom prst="rect">
            <a:avLst/>
          </a:prstGeom>
        </p:spPr>
      </p:pic>
      <p:pic>
        <p:nvPicPr>
          <p:cNvPr id="18" name="图片 17" descr="QQ图片20150830211754.png"/>
          <p:cNvPicPr>
            <a:picLocks noChangeAspect="1"/>
          </p:cNvPicPr>
          <p:nvPr/>
        </p:nvPicPr>
        <p:blipFill>
          <a:blip r:embed="rId8" cstate="print"/>
          <a:stretch>
            <a:fillRect/>
          </a:stretch>
        </p:blipFill>
        <p:spPr>
          <a:xfrm>
            <a:off x="1979712" y="6093296"/>
            <a:ext cx="3895238" cy="857143"/>
          </a:xfrm>
          <a:prstGeom prst="rect">
            <a:avLst/>
          </a:prstGeom>
        </p:spPr>
      </p:pic>
      <p:sp>
        <p:nvSpPr>
          <p:cNvPr id="19" name="TextBox 18"/>
          <p:cNvSpPr txBox="1"/>
          <p:nvPr/>
        </p:nvSpPr>
        <p:spPr>
          <a:xfrm>
            <a:off x="5796136" y="6316273"/>
            <a:ext cx="1244251" cy="369332"/>
          </a:xfrm>
          <a:prstGeom prst="rect">
            <a:avLst/>
          </a:prstGeom>
          <a:noFill/>
        </p:spPr>
        <p:txBody>
          <a:bodyPr wrap="none" rtlCol="0">
            <a:spAutoFi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rPr>
              <a:t>C3=C2/2</a:t>
            </a:r>
            <a:endParaRPr lang="zh-CN" altLang="en-US" dirty="0">
              <a:latin typeface="Verdana" panose="020B0604030504040204" pitchFamily="34" charset="0"/>
              <a:cs typeface="Verdana" panose="020B0604030504040204" pitchFamily="34" charset="0"/>
            </a:endParaRPr>
          </a:p>
        </p:txBody>
      </p:sp>
      <p:sp>
        <p:nvSpPr>
          <p:cNvPr id="20" name="矩形 19"/>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24" name="TextBox 23"/>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25" name="TextBox 24"/>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26" name="TextBox 25"/>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SSIM</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27" name="图片 26" descr="QQ图片20150830211831.png"/>
          <p:cNvPicPr>
            <a:picLocks noChangeAspect="1"/>
          </p:cNvPicPr>
          <p:nvPr/>
        </p:nvPicPr>
        <p:blipFill>
          <a:blip r:embed="rId9" cstate="print"/>
          <a:stretch>
            <a:fillRect/>
          </a:stretch>
        </p:blipFill>
        <p:spPr>
          <a:xfrm>
            <a:off x="3203848" y="1196752"/>
            <a:ext cx="5148064" cy="864096"/>
          </a:xfrm>
          <a:prstGeom prst="rect">
            <a:avLst/>
          </a:prstGeom>
          <a:ln w="12700">
            <a:solidFill>
              <a:schemeClr val="tx2">
                <a:lumMod val="60000"/>
                <a:lumOff val="40000"/>
              </a:schemeClr>
            </a:solid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5" name="TextBox 14"/>
          <p:cNvSpPr txBox="1"/>
          <p:nvPr/>
        </p:nvSpPr>
        <p:spPr>
          <a:xfrm>
            <a:off x="467544" y="5733256"/>
            <a:ext cx="3744416" cy="523220"/>
          </a:xfrm>
          <a:prstGeom prst="rect">
            <a:avLst/>
          </a:prstGeom>
          <a:noFill/>
        </p:spPr>
        <p:txBody>
          <a:bodyPr wrap="square" rtlCol="0">
            <a:spAutoFit/>
          </a:bodyPr>
          <a:lstStyle/>
          <a:p>
            <a:r>
              <a:rPr lang="en-US" altLang="zh-CN" sz="2800" dirty="0" smtClean="0"/>
              <a:t>SSIM</a:t>
            </a:r>
            <a:r>
              <a:rPr lang="zh-CN" altLang="en-US" sz="2800" dirty="0" smtClean="0"/>
              <a:t>（</a:t>
            </a:r>
            <a:r>
              <a:rPr lang="en-US" altLang="zh-CN" sz="2800" dirty="0" smtClean="0"/>
              <a:t>1&amp;2</a:t>
            </a:r>
            <a:r>
              <a:rPr lang="zh-CN" altLang="en-US" sz="2800" dirty="0" smtClean="0"/>
              <a:t>）</a:t>
            </a:r>
            <a:r>
              <a:rPr lang="en-US" altLang="zh-CN" sz="2800" dirty="0" smtClean="0"/>
              <a:t>=0.6764</a:t>
            </a:r>
            <a:endParaRPr lang="zh-CN" altLang="en-US" sz="2800" dirty="0"/>
          </a:p>
        </p:txBody>
      </p:sp>
      <p:sp>
        <p:nvSpPr>
          <p:cNvPr id="17" name="TextBox 16"/>
          <p:cNvSpPr txBox="1"/>
          <p:nvPr/>
        </p:nvSpPr>
        <p:spPr>
          <a:xfrm>
            <a:off x="4572000" y="5733256"/>
            <a:ext cx="3744416" cy="523220"/>
          </a:xfrm>
          <a:prstGeom prst="rect">
            <a:avLst/>
          </a:prstGeom>
          <a:noFill/>
        </p:spPr>
        <p:txBody>
          <a:bodyPr wrap="square" rtlCol="0">
            <a:spAutoFit/>
          </a:bodyPr>
          <a:lstStyle/>
          <a:p>
            <a:r>
              <a:rPr lang="en-US" altLang="zh-CN" sz="2800" dirty="0" smtClean="0"/>
              <a:t>SSIM</a:t>
            </a:r>
            <a:r>
              <a:rPr lang="zh-CN" altLang="en-US" sz="2800" dirty="0" smtClean="0"/>
              <a:t>（</a:t>
            </a:r>
            <a:r>
              <a:rPr lang="en-US" altLang="zh-CN" sz="2800" dirty="0" smtClean="0"/>
              <a:t>1&amp;3</a:t>
            </a:r>
            <a:r>
              <a:rPr lang="zh-CN" altLang="en-US" sz="2800" dirty="0" smtClean="0"/>
              <a:t>）</a:t>
            </a:r>
            <a:r>
              <a:rPr lang="en-US" altLang="zh-CN" sz="2800" dirty="0" smtClean="0"/>
              <a:t>=0.2583</a:t>
            </a:r>
            <a:endParaRPr lang="zh-CN" altLang="en-US" sz="2800" dirty="0"/>
          </a:p>
        </p:txBody>
      </p:sp>
      <p:pic>
        <p:nvPicPr>
          <p:cNvPr id="45064" name="Picture 8" descr="G:\研究生\图像质量评价王焱\程序\PSNR\2.bmp"/>
          <p:cNvPicPr>
            <a:picLocks noChangeAspect="1" noChangeArrowheads="1"/>
          </p:cNvPicPr>
          <p:nvPr/>
        </p:nvPicPr>
        <p:blipFill>
          <a:blip r:embed="rId1" cstate="print"/>
          <a:srcRect/>
          <a:stretch>
            <a:fillRect/>
          </a:stretch>
        </p:blipFill>
        <p:spPr bwMode="auto">
          <a:xfrm>
            <a:off x="3131840" y="3212976"/>
            <a:ext cx="2880320" cy="1920213"/>
          </a:xfrm>
          <a:prstGeom prst="rect">
            <a:avLst/>
          </a:prstGeom>
          <a:noFill/>
        </p:spPr>
      </p:pic>
      <p:pic>
        <p:nvPicPr>
          <p:cNvPr id="45065" name="Picture 9" descr="G:\研究生\图像质量评价王焱\程序\PSNR\1.bmp"/>
          <p:cNvPicPr>
            <a:picLocks noChangeAspect="1" noChangeArrowheads="1"/>
          </p:cNvPicPr>
          <p:nvPr/>
        </p:nvPicPr>
        <p:blipFill>
          <a:blip r:embed="rId2" cstate="print"/>
          <a:srcRect/>
          <a:stretch>
            <a:fillRect/>
          </a:stretch>
        </p:blipFill>
        <p:spPr bwMode="auto">
          <a:xfrm>
            <a:off x="144016" y="3212976"/>
            <a:ext cx="2915816" cy="1943877"/>
          </a:xfrm>
          <a:prstGeom prst="rect">
            <a:avLst/>
          </a:prstGeom>
          <a:noFill/>
        </p:spPr>
      </p:pic>
      <p:pic>
        <p:nvPicPr>
          <p:cNvPr id="45066" name="Picture 10" descr="G:\研究生\图像质量评价王焱\程序\PSNR\3.bmp"/>
          <p:cNvPicPr>
            <a:picLocks noChangeAspect="1" noChangeArrowheads="1"/>
          </p:cNvPicPr>
          <p:nvPr/>
        </p:nvPicPr>
        <p:blipFill>
          <a:blip r:embed="rId3" cstate="print"/>
          <a:srcRect/>
          <a:stretch>
            <a:fillRect/>
          </a:stretch>
        </p:blipFill>
        <p:spPr bwMode="auto">
          <a:xfrm>
            <a:off x="6084168" y="3212976"/>
            <a:ext cx="2880320" cy="1920213"/>
          </a:xfrm>
          <a:prstGeom prst="rect">
            <a:avLst/>
          </a:prstGeom>
          <a:noFill/>
        </p:spPr>
      </p:pic>
      <p:sp>
        <p:nvSpPr>
          <p:cNvPr id="29" name="TextBox 28"/>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SSIM</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30" name="TextBox 29"/>
          <p:cNvSpPr txBox="1"/>
          <p:nvPr/>
        </p:nvSpPr>
        <p:spPr>
          <a:xfrm>
            <a:off x="755576" y="2204864"/>
            <a:ext cx="4896544" cy="461665"/>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Simulation results (</a:t>
            </a:r>
            <a:r>
              <a:rPr lang="en-US" altLang="zh-CN" sz="2400" dirty="0" err="1" smtClean="0">
                <a:latin typeface="Verdana" panose="020B0604030504040204" pitchFamily="34" charset="0"/>
                <a:ea typeface="Verdana" panose="020B0604030504040204" pitchFamily="34" charset="0"/>
                <a:cs typeface="Verdana" panose="020B0604030504040204" pitchFamily="34" charset="0"/>
              </a:rPr>
              <a:t>Matlab</a:t>
            </a:r>
            <a:r>
              <a:rPr lang="en-US" altLang="zh-CN" sz="2400" dirty="0" smtClean="0">
                <a:latin typeface="Verdana" panose="020B0604030504040204" pitchFamily="34" charset="0"/>
                <a:ea typeface="Verdana" panose="020B0604030504040204" pitchFamily="34" charset="0"/>
                <a:cs typeface="Verdana" panose="020B0604030504040204" pitchFamily="34" charset="0"/>
              </a:rPr>
              <a:t>)</a:t>
            </a:r>
            <a:endParaRPr lang="zh-CN" altLang="en-US" sz="2400"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8" name="动作按钮: 第一张 17">
            <a:hlinkClick r:id="rId4"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graphicFrame>
        <p:nvGraphicFramePr>
          <p:cNvPr id="13" name="表格 12"/>
          <p:cNvGraphicFramePr>
            <a:graphicFrameLocks noGrp="1"/>
          </p:cNvGraphicFramePr>
          <p:nvPr/>
        </p:nvGraphicFramePr>
        <p:xfrm>
          <a:off x="539552" y="2276872"/>
          <a:ext cx="8064896" cy="3521576"/>
        </p:xfrm>
        <a:graphic>
          <a:graphicData uri="http://schemas.openxmlformats.org/drawingml/2006/table">
            <a:tbl>
              <a:tblPr firstRow="1" bandRow="1">
                <a:tableStyleId>{5C22544A-7EE6-4342-B048-85BDC9FD1C3A}</a:tableStyleId>
              </a:tblPr>
              <a:tblGrid>
                <a:gridCol w="8064896"/>
              </a:tblGrid>
              <a:tr h="504056">
                <a:tc>
                  <a:txBody>
                    <a:bodyPr/>
                    <a:lstStyle/>
                    <a:p>
                      <a:pPr algn="ctr"/>
                      <a:r>
                        <a:rPr lang="en-US" altLang="zh-CN" dirty="0" smtClean="0">
                          <a:latin typeface="微软雅黑" panose="020B0503020204020204" pitchFamily="34" charset="-122"/>
                          <a:ea typeface="微软雅黑" panose="020B0503020204020204" pitchFamily="34" charset="-122"/>
                        </a:rPr>
                        <a:t>Peak Signal Noise Ratio</a:t>
                      </a:r>
                      <a:endParaRPr lang="en-US" altLang="zh-CN" dirty="0" smtClean="0">
                        <a:latin typeface="微软雅黑" panose="020B0503020204020204" pitchFamily="34" charset="-122"/>
                        <a:ea typeface="微软雅黑" panose="020B0503020204020204" pitchFamily="34" charset="-122"/>
                      </a:endParaRPr>
                    </a:p>
                    <a:p>
                      <a:pPr algn="ctr"/>
                      <a:r>
                        <a:rPr lang="zh-CN" altLang="en-US" dirty="0" smtClean="0">
                          <a:latin typeface="微软雅黑" panose="020B0503020204020204" pitchFamily="34" charset="-122"/>
                          <a:ea typeface="微软雅黑" panose="020B0503020204020204" pitchFamily="34" charset="-122"/>
                        </a:rPr>
                        <a:t>峰值信噪比</a:t>
                      </a:r>
                      <a:endParaRPr lang="zh-CN" altLang="en-US" dirty="0">
                        <a:latin typeface="微软雅黑" panose="020B0503020204020204" pitchFamily="34" charset="-122"/>
                        <a:ea typeface="微软雅黑" panose="020B0503020204020204" pitchFamily="34" charset="-122"/>
                      </a:endParaRPr>
                    </a:p>
                  </a:txBody>
                  <a:tcPr/>
                </a:tc>
              </a:tr>
              <a:tr h="504056">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latin typeface="微软雅黑" panose="020B0503020204020204" pitchFamily="34" charset="-122"/>
                          <a:ea typeface="微软雅黑" panose="020B0503020204020204" pitchFamily="34" charset="-122"/>
                        </a:rPr>
                        <a:t>Output</a:t>
                      </a:r>
                      <a:r>
                        <a:rPr lang="zh-CN" altLang="en-US" dirty="0" smtClean="0">
                          <a:latin typeface="微软雅黑" panose="020B0503020204020204" pitchFamily="34" charset="-122"/>
                          <a:ea typeface="微软雅黑" panose="020B0503020204020204" pitchFamily="34" charset="-122"/>
                        </a:rPr>
                        <a:t>：</a:t>
                      </a:r>
                      <a:r>
                        <a:rPr lang="en-US" altLang="zh-CN" dirty="0" smtClean="0">
                          <a:latin typeface="微软雅黑" panose="020B0503020204020204" pitchFamily="34" charset="-122"/>
                          <a:ea typeface="微软雅黑" panose="020B0503020204020204" pitchFamily="34" charset="-122"/>
                        </a:rPr>
                        <a:t>PSNR index</a:t>
                      </a:r>
                      <a:endParaRPr lang="zh-CN" altLang="en-US" dirty="0">
                        <a:latin typeface="微软雅黑" panose="020B0503020204020204" pitchFamily="34" charset="-122"/>
                        <a:ea typeface="微软雅黑" panose="020B0503020204020204" pitchFamily="34" charset="-122"/>
                      </a:endParaRPr>
                    </a:p>
                  </a:txBody>
                  <a:tcPr/>
                </a:tc>
              </a:tr>
              <a:tr h="504056">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dirty="0" smtClean="0">
                          <a:solidFill>
                            <a:schemeClr val="tx1"/>
                          </a:solidFill>
                          <a:latin typeface="微软雅黑" panose="020B0503020204020204" pitchFamily="34" charset="-122"/>
                          <a:ea typeface="微软雅黑" panose="020B0503020204020204" pitchFamily="34" charset="-122"/>
                        </a:rPr>
                        <a:t>均方根误差</a:t>
                      </a:r>
                      <a:r>
                        <a:rPr lang="en-US" altLang="zh-CN" dirty="0" smtClean="0">
                          <a:solidFill>
                            <a:schemeClr val="tx1"/>
                          </a:solidFill>
                          <a:latin typeface="微软雅黑" panose="020B0503020204020204" pitchFamily="34" charset="-122"/>
                          <a:ea typeface="微软雅黑" panose="020B0503020204020204" pitchFamily="34" charset="-122"/>
                        </a:rPr>
                        <a:t>MSE; MAX</a:t>
                      </a:r>
                      <a:r>
                        <a:rPr lang="zh-CN" altLang="en-US" dirty="0" smtClean="0">
                          <a:solidFill>
                            <a:schemeClr val="tx1"/>
                          </a:solidFill>
                          <a:latin typeface="微软雅黑" panose="020B0503020204020204" pitchFamily="34" charset="-122"/>
                          <a:ea typeface="微软雅黑" panose="020B0503020204020204" pitchFamily="34" charset="-122"/>
                        </a:rPr>
                        <a:t>通常是图像的灰度级，一般是</a:t>
                      </a:r>
                      <a:r>
                        <a:rPr lang="en-US" altLang="zh-CN" dirty="0" smtClean="0">
                          <a:solidFill>
                            <a:schemeClr val="tx1"/>
                          </a:solidFill>
                          <a:latin typeface="微软雅黑" panose="020B0503020204020204" pitchFamily="34" charset="-122"/>
                          <a:ea typeface="微软雅黑" panose="020B0503020204020204" pitchFamily="34" charset="-122"/>
                        </a:rPr>
                        <a:t>255</a:t>
                      </a:r>
                      <a:endParaRPr lang="en-US" altLang="zh-CN" dirty="0" smtClean="0">
                        <a:solidFill>
                          <a:schemeClr val="dk1"/>
                        </a:solidFill>
                        <a:latin typeface="微软雅黑" panose="020B0503020204020204" pitchFamily="34" charset="-122"/>
                        <a:ea typeface="微软雅黑" panose="020B0503020204020204" pitchFamily="34" charset="-122"/>
                      </a:endParaRPr>
                    </a:p>
                    <a:p>
                      <a:pPr marL="0" marR="0" indent="0" algn="ctr" defTabSz="914400" rtl="0" eaLnBrk="1" fontAlgn="auto" latinLnBrk="0" hangingPunct="1">
                        <a:lnSpc>
                          <a:spcPct val="100000"/>
                        </a:lnSpc>
                        <a:spcBef>
                          <a:spcPts val="0"/>
                        </a:spcBef>
                        <a:spcAft>
                          <a:spcPts val="0"/>
                        </a:spcAft>
                        <a:buClrTx/>
                        <a:buSzTx/>
                        <a:buFontTx/>
                        <a:buNone/>
                        <a:defRPr/>
                      </a:pPr>
                      <a:endParaRPr lang="zh-CN" altLang="en-US" dirty="0" smtClean="0">
                        <a:solidFill>
                          <a:schemeClr val="tx1"/>
                        </a:solidFill>
                        <a:latin typeface="微软雅黑" panose="020B0503020204020204" pitchFamily="34" charset="-122"/>
                        <a:ea typeface="微软雅黑" panose="020B0503020204020204" pitchFamily="34" charset="-122"/>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u="none" dirty="0" smtClean="0">
                          <a:solidFill>
                            <a:schemeClr val="tx1"/>
                          </a:solidFill>
                          <a:latin typeface="微软雅黑" panose="020B0503020204020204" pitchFamily="34" charset="-122"/>
                          <a:ea typeface="微软雅黑" panose="020B0503020204020204" pitchFamily="34" charset="-122"/>
                        </a:rPr>
                        <a:t>PSNR</a:t>
                      </a:r>
                      <a:r>
                        <a:rPr lang="zh-CN" altLang="en-US" u="none" dirty="0" smtClean="0">
                          <a:solidFill>
                            <a:schemeClr val="tx1"/>
                          </a:solidFill>
                          <a:latin typeface="微软雅黑" panose="020B0503020204020204" pitchFamily="34" charset="-122"/>
                          <a:ea typeface="微软雅黑" panose="020B0503020204020204" pitchFamily="34" charset="-122"/>
                        </a:rPr>
                        <a:t>以</a:t>
                      </a:r>
                      <a:r>
                        <a:rPr lang="en-US" altLang="zh-CN" u="none" dirty="0" smtClean="0">
                          <a:solidFill>
                            <a:schemeClr val="tx1"/>
                          </a:solidFill>
                          <a:latin typeface="微软雅黑" panose="020B0503020204020204" pitchFamily="34" charset="-122"/>
                          <a:ea typeface="微软雅黑" panose="020B0503020204020204" pitchFamily="34" charset="-122"/>
                        </a:rPr>
                        <a:t>dB</a:t>
                      </a:r>
                      <a:r>
                        <a:rPr lang="zh-CN" altLang="en-US" u="none" dirty="0" smtClean="0">
                          <a:solidFill>
                            <a:schemeClr val="tx1"/>
                          </a:solidFill>
                          <a:latin typeface="微软雅黑" panose="020B0503020204020204" pitchFamily="34" charset="-122"/>
                          <a:ea typeface="微软雅黑" panose="020B0503020204020204" pitchFamily="34" charset="-122"/>
                        </a:rPr>
                        <a:t>为单位，</a:t>
                      </a:r>
                      <a:r>
                        <a:rPr lang="en-US" altLang="zh-CN" u="none" dirty="0" smtClean="0">
                          <a:solidFill>
                            <a:schemeClr val="tx1"/>
                          </a:solidFill>
                          <a:latin typeface="微软雅黑" panose="020B0503020204020204" pitchFamily="34" charset="-122"/>
                          <a:ea typeface="微软雅黑" panose="020B0503020204020204" pitchFamily="34" charset="-122"/>
                        </a:rPr>
                        <a:t>PSNR</a:t>
                      </a:r>
                      <a:r>
                        <a:rPr lang="zh-CN" altLang="en-US" u="none" dirty="0" smtClean="0">
                          <a:solidFill>
                            <a:schemeClr val="tx1"/>
                          </a:solidFill>
                          <a:latin typeface="微软雅黑" panose="020B0503020204020204" pitchFamily="34" charset="-122"/>
                          <a:ea typeface="微软雅黑" panose="020B0503020204020204" pitchFamily="34" charset="-122"/>
                        </a:rPr>
                        <a:t>值越大表示图像失真越小。</a:t>
                      </a:r>
                      <a:r>
                        <a:rPr lang="en-US" altLang="zh-CN" u="none" dirty="0" smtClean="0">
                          <a:solidFill>
                            <a:schemeClr val="tx1"/>
                          </a:solidFill>
                          <a:latin typeface="微软雅黑" panose="020B0503020204020204" pitchFamily="34" charset="-122"/>
                          <a:ea typeface="微软雅黑" panose="020B0503020204020204" pitchFamily="34" charset="-122"/>
                        </a:rPr>
                        <a:t>PSNR</a:t>
                      </a:r>
                      <a:r>
                        <a:rPr lang="zh-CN" altLang="en-US" u="none" dirty="0" smtClean="0">
                          <a:solidFill>
                            <a:schemeClr val="tx1"/>
                          </a:solidFill>
                          <a:latin typeface="微软雅黑" panose="020B0503020204020204" pitchFamily="34" charset="-122"/>
                          <a:ea typeface="微软雅黑" panose="020B0503020204020204" pitchFamily="34" charset="-122"/>
                        </a:rPr>
                        <a:t>是最广泛使用的评价画质的客观测量法，但是实际检测结果显示，</a:t>
                      </a:r>
                      <a:r>
                        <a:rPr lang="en-US" altLang="zh-CN" u="none" dirty="0" smtClean="0">
                          <a:solidFill>
                            <a:schemeClr val="tx1"/>
                          </a:solidFill>
                          <a:latin typeface="微软雅黑" panose="020B0503020204020204" pitchFamily="34" charset="-122"/>
                          <a:ea typeface="微软雅黑" panose="020B0503020204020204" pitchFamily="34" charset="-122"/>
                        </a:rPr>
                        <a:t>PSNR</a:t>
                      </a:r>
                      <a:r>
                        <a:rPr lang="zh-CN" altLang="en-US" u="none" dirty="0" smtClean="0">
                          <a:solidFill>
                            <a:schemeClr val="tx1"/>
                          </a:solidFill>
                          <a:latin typeface="微软雅黑" panose="020B0503020204020204" pitchFamily="34" charset="-122"/>
                          <a:ea typeface="微软雅黑" panose="020B0503020204020204" pitchFamily="34" charset="-122"/>
                        </a:rPr>
                        <a:t>的评价结果无法与人眼看到的视觉品质完全一致，有可能</a:t>
                      </a:r>
                      <a:r>
                        <a:rPr lang="en-US" altLang="zh-CN" u="none" dirty="0" smtClean="0">
                          <a:solidFill>
                            <a:schemeClr val="tx1"/>
                          </a:solidFill>
                          <a:latin typeface="微软雅黑" panose="020B0503020204020204" pitchFamily="34" charset="-122"/>
                          <a:ea typeface="微软雅黑" panose="020B0503020204020204" pitchFamily="34" charset="-122"/>
                        </a:rPr>
                        <a:t>PSNR</a:t>
                      </a:r>
                      <a:r>
                        <a:rPr lang="zh-CN" altLang="en-US" u="none" dirty="0" smtClean="0">
                          <a:solidFill>
                            <a:schemeClr val="tx1"/>
                          </a:solidFill>
                          <a:latin typeface="微软雅黑" panose="020B0503020204020204" pitchFamily="34" charset="-122"/>
                          <a:ea typeface="微软雅黑" panose="020B0503020204020204" pitchFamily="34" charset="-122"/>
                        </a:rPr>
                        <a:t>较高者反而比</a:t>
                      </a:r>
                      <a:r>
                        <a:rPr lang="en-US" altLang="zh-CN" u="none" dirty="0" smtClean="0">
                          <a:solidFill>
                            <a:schemeClr val="tx1"/>
                          </a:solidFill>
                          <a:latin typeface="微软雅黑" panose="020B0503020204020204" pitchFamily="34" charset="-122"/>
                          <a:ea typeface="微软雅黑" panose="020B0503020204020204" pitchFamily="34" charset="-122"/>
                        </a:rPr>
                        <a:t>PSNR</a:t>
                      </a:r>
                      <a:r>
                        <a:rPr lang="zh-CN" altLang="en-US" u="none" dirty="0" smtClean="0">
                          <a:solidFill>
                            <a:schemeClr val="tx1"/>
                          </a:solidFill>
                          <a:latin typeface="微软雅黑" panose="020B0503020204020204" pitchFamily="34" charset="-122"/>
                          <a:ea typeface="微软雅黑" panose="020B0503020204020204" pitchFamily="34" charset="-122"/>
                        </a:rPr>
                        <a:t>较低者看起来差。这是因为人眼的视觉对误差的敏感度并不是绝对的，其感知结果诸多因素的影响而产生变化。例如：人眼对空间频率的敏感度较低，人眼对亮度对比差异的敏感度较色度高，人眼对一个区域的感知结果会受到其周围邻近区域的影响。</a:t>
                      </a:r>
                      <a:endParaRPr lang="zh-CN" altLang="en-US" u="none" dirty="0" smtClean="0">
                        <a:solidFill>
                          <a:schemeClr val="tx1"/>
                        </a:solidFill>
                        <a:latin typeface="微软雅黑" panose="020B0503020204020204" pitchFamily="34" charset="-122"/>
                        <a:ea typeface="微软雅黑" panose="020B0503020204020204" pitchFamily="34" charset="-122"/>
                      </a:endParaRPr>
                    </a:p>
                  </a:txBody>
                  <a:tcPr/>
                </a:tc>
              </a:tr>
            </a:tbl>
          </a:graphicData>
        </a:graphic>
      </p:graphicFrame>
      <p:pic>
        <p:nvPicPr>
          <p:cNvPr id="15" name="图片 14" descr="QQ图片20150828174722.png"/>
          <p:cNvPicPr>
            <a:picLocks noChangeAspect="1"/>
          </p:cNvPicPr>
          <p:nvPr/>
        </p:nvPicPr>
        <p:blipFill>
          <a:blip r:embed="rId1" cstate="print"/>
          <a:stretch>
            <a:fillRect/>
          </a:stretch>
        </p:blipFill>
        <p:spPr>
          <a:xfrm>
            <a:off x="1187624" y="5733256"/>
            <a:ext cx="6697754" cy="936104"/>
          </a:xfrm>
          <a:prstGeom prst="rect">
            <a:avLst/>
          </a:prstGeom>
        </p:spPr>
      </p:pic>
      <p:sp>
        <p:nvSpPr>
          <p:cNvPr id="18" name="TextBox 17"/>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PSNR</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187624" y="2060848"/>
            <a:ext cx="6984776"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Introduction</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8" name="TextBox 7"/>
          <p:cNvSpPr txBox="1"/>
          <p:nvPr/>
        </p:nvSpPr>
        <p:spPr>
          <a:xfrm>
            <a:off x="1187624" y="3060249"/>
            <a:ext cx="6984776"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Index</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9" name="TextBox 8"/>
          <p:cNvSpPr txBox="1"/>
          <p:nvPr/>
        </p:nvSpPr>
        <p:spPr>
          <a:xfrm>
            <a:off x="1187624" y="4077072"/>
            <a:ext cx="6984776"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Method</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p:cNvSpPr txBox="1"/>
          <p:nvPr/>
        </p:nvSpPr>
        <p:spPr>
          <a:xfrm>
            <a:off x="2267744" y="188640"/>
            <a:ext cx="4320480" cy="707886"/>
          </a:xfrm>
          <a:prstGeom prst="rect">
            <a:avLst/>
          </a:prstGeom>
          <a:noFill/>
        </p:spPr>
        <p:txBody>
          <a:bodyPr wrap="square" rtlCol="0">
            <a:spAutoFit/>
          </a:bodyPr>
          <a:lstStyle/>
          <a:p>
            <a:pPr algn="ctr"/>
            <a:r>
              <a:rPr lang="en-US" altLang="zh-CN" sz="40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CONTENTS</a:t>
            </a:r>
            <a:endParaRPr lang="zh-CN" altLang="en-US" sz="4000" dirty="0">
              <a:solidFill>
                <a:schemeClr val="bg1"/>
              </a:solidFill>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5" name="TextBox 14"/>
          <p:cNvSpPr txBox="1"/>
          <p:nvPr/>
        </p:nvSpPr>
        <p:spPr>
          <a:xfrm>
            <a:off x="467544" y="5733256"/>
            <a:ext cx="3744416" cy="523220"/>
          </a:xfrm>
          <a:prstGeom prst="rect">
            <a:avLst/>
          </a:prstGeom>
          <a:noFill/>
        </p:spPr>
        <p:txBody>
          <a:bodyPr wrap="square" rtlCol="0">
            <a:spAutoFit/>
          </a:bodyPr>
          <a:lstStyle/>
          <a:p>
            <a:r>
              <a:rPr lang="en-US" altLang="zh-CN" sz="2800" dirty="0" smtClean="0"/>
              <a:t>PSNR</a:t>
            </a:r>
            <a:r>
              <a:rPr lang="zh-CN" altLang="en-US" sz="2800" dirty="0" smtClean="0"/>
              <a:t>（</a:t>
            </a:r>
            <a:r>
              <a:rPr lang="en-US" altLang="zh-CN" sz="2800" dirty="0" smtClean="0"/>
              <a:t>1&amp;2</a:t>
            </a:r>
            <a:r>
              <a:rPr lang="zh-CN" altLang="en-US" sz="2800" dirty="0" smtClean="0"/>
              <a:t>）</a:t>
            </a:r>
            <a:r>
              <a:rPr lang="en-US" altLang="zh-CN" sz="2800" dirty="0" smtClean="0"/>
              <a:t>= 69.3461</a:t>
            </a:r>
            <a:endParaRPr lang="zh-CN" altLang="en-US" sz="2800" dirty="0"/>
          </a:p>
        </p:txBody>
      </p:sp>
      <p:sp>
        <p:nvSpPr>
          <p:cNvPr id="17" name="TextBox 16"/>
          <p:cNvSpPr txBox="1"/>
          <p:nvPr/>
        </p:nvSpPr>
        <p:spPr>
          <a:xfrm>
            <a:off x="4572000" y="5733256"/>
            <a:ext cx="3744416" cy="523220"/>
          </a:xfrm>
          <a:prstGeom prst="rect">
            <a:avLst/>
          </a:prstGeom>
          <a:noFill/>
        </p:spPr>
        <p:txBody>
          <a:bodyPr wrap="square" rtlCol="0">
            <a:spAutoFit/>
          </a:bodyPr>
          <a:lstStyle/>
          <a:p>
            <a:r>
              <a:rPr lang="en-US" altLang="zh-CN" sz="2800" dirty="0" smtClean="0"/>
              <a:t>PSNR</a:t>
            </a:r>
            <a:r>
              <a:rPr lang="zh-CN" altLang="en-US" sz="2800" dirty="0" smtClean="0"/>
              <a:t>（</a:t>
            </a:r>
            <a:r>
              <a:rPr lang="en-US" altLang="zh-CN" sz="2800" dirty="0" smtClean="0"/>
              <a:t>1&amp;3</a:t>
            </a:r>
            <a:r>
              <a:rPr lang="zh-CN" altLang="en-US" sz="2800" dirty="0" smtClean="0"/>
              <a:t>）</a:t>
            </a:r>
            <a:r>
              <a:rPr lang="en-US" altLang="zh-CN" sz="2800" dirty="0" smtClean="0"/>
              <a:t>= 59.7521</a:t>
            </a:r>
            <a:endParaRPr lang="zh-CN" altLang="en-US" sz="2800" dirty="0"/>
          </a:p>
        </p:txBody>
      </p:sp>
      <p:pic>
        <p:nvPicPr>
          <p:cNvPr id="20" name="Picture 8" descr="G:\研究生\图像质量评价王焱\程序\PSNR\2.bmp"/>
          <p:cNvPicPr>
            <a:picLocks noChangeAspect="1" noChangeArrowheads="1"/>
          </p:cNvPicPr>
          <p:nvPr/>
        </p:nvPicPr>
        <p:blipFill>
          <a:blip r:embed="rId1" cstate="print"/>
          <a:srcRect/>
          <a:stretch>
            <a:fillRect/>
          </a:stretch>
        </p:blipFill>
        <p:spPr bwMode="auto">
          <a:xfrm>
            <a:off x="3131840" y="3212976"/>
            <a:ext cx="2880320" cy="1920213"/>
          </a:xfrm>
          <a:prstGeom prst="rect">
            <a:avLst/>
          </a:prstGeom>
          <a:noFill/>
        </p:spPr>
      </p:pic>
      <p:pic>
        <p:nvPicPr>
          <p:cNvPr id="21" name="Picture 9" descr="G:\研究生\图像质量评价王焱\程序\PSNR\1.bmp"/>
          <p:cNvPicPr>
            <a:picLocks noChangeAspect="1" noChangeArrowheads="1"/>
          </p:cNvPicPr>
          <p:nvPr/>
        </p:nvPicPr>
        <p:blipFill>
          <a:blip r:embed="rId2" cstate="print"/>
          <a:srcRect/>
          <a:stretch>
            <a:fillRect/>
          </a:stretch>
        </p:blipFill>
        <p:spPr bwMode="auto">
          <a:xfrm>
            <a:off x="144016" y="3212976"/>
            <a:ext cx="2915816" cy="1943877"/>
          </a:xfrm>
          <a:prstGeom prst="rect">
            <a:avLst/>
          </a:prstGeom>
          <a:noFill/>
        </p:spPr>
      </p:pic>
      <p:pic>
        <p:nvPicPr>
          <p:cNvPr id="22" name="Picture 10" descr="G:\研究生\图像质量评价王焱\程序\PSNR\3.bmp"/>
          <p:cNvPicPr>
            <a:picLocks noChangeAspect="1" noChangeArrowheads="1"/>
          </p:cNvPicPr>
          <p:nvPr/>
        </p:nvPicPr>
        <p:blipFill>
          <a:blip r:embed="rId3" cstate="print"/>
          <a:srcRect/>
          <a:stretch>
            <a:fillRect/>
          </a:stretch>
        </p:blipFill>
        <p:spPr bwMode="auto">
          <a:xfrm>
            <a:off x="6084168" y="3212976"/>
            <a:ext cx="2880320" cy="1920213"/>
          </a:xfrm>
          <a:prstGeom prst="rect">
            <a:avLst/>
          </a:prstGeom>
          <a:noFill/>
        </p:spPr>
      </p:pic>
      <p:sp>
        <p:nvSpPr>
          <p:cNvPr id="24" name="TextBox 23"/>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PSNR</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5" name="TextBox 24"/>
          <p:cNvSpPr txBox="1"/>
          <p:nvPr/>
        </p:nvSpPr>
        <p:spPr>
          <a:xfrm>
            <a:off x="755576" y="2204864"/>
            <a:ext cx="4896544" cy="461665"/>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Simulation results (</a:t>
            </a:r>
            <a:r>
              <a:rPr lang="en-US" altLang="zh-CN" sz="2400" dirty="0" err="1" smtClean="0">
                <a:latin typeface="Verdana" panose="020B0604030504040204" pitchFamily="34" charset="0"/>
                <a:ea typeface="Verdana" panose="020B0604030504040204" pitchFamily="34" charset="0"/>
                <a:cs typeface="Verdana" panose="020B0604030504040204" pitchFamily="34" charset="0"/>
              </a:rPr>
              <a:t>Matlab</a:t>
            </a:r>
            <a:r>
              <a:rPr lang="en-US" altLang="zh-CN" sz="2400" dirty="0" smtClean="0">
                <a:latin typeface="Verdana" panose="020B0604030504040204" pitchFamily="34" charset="0"/>
                <a:ea typeface="Verdana" panose="020B0604030504040204" pitchFamily="34" charset="0"/>
                <a:cs typeface="Verdana" panose="020B0604030504040204" pitchFamily="34" charset="0"/>
              </a:rPr>
              <a:t>)</a:t>
            </a:r>
            <a:endParaRPr lang="zh-CN" altLang="en-US" sz="2400"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8" name="动作按钮: 第一张 17">
            <a:hlinkClick r:id="rId4"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graphicFrame>
        <p:nvGraphicFramePr>
          <p:cNvPr id="13" name="表格 12"/>
          <p:cNvGraphicFramePr>
            <a:graphicFrameLocks noGrp="1"/>
          </p:cNvGraphicFramePr>
          <p:nvPr/>
        </p:nvGraphicFramePr>
        <p:xfrm>
          <a:off x="1043608" y="2276874"/>
          <a:ext cx="7200800" cy="4065411"/>
        </p:xfrm>
        <a:graphic>
          <a:graphicData uri="http://schemas.openxmlformats.org/drawingml/2006/table">
            <a:tbl>
              <a:tblPr firstRow="1" bandRow="1">
                <a:tableStyleId>{5C22544A-7EE6-4342-B048-85BDC9FD1C3A}</a:tableStyleId>
              </a:tblPr>
              <a:tblGrid>
                <a:gridCol w="7200800"/>
              </a:tblGrid>
              <a:tr h="607115">
                <a:tc>
                  <a:txBody>
                    <a:bodyPr/>
                    <a:lstStyle/>
                    <a:p>
                      <a:pPr algn="ctr"/>
                      <a:r>
                        <a:rPr lang="en-US" altLang="zh-CN" dirty="0" smtClean="0">
                          <a:latin typeface="微软雅黑" panose="020B0503020204020204" pitchFamily="34" charset="-122"/>
                          <a:ea typeface="微软雅黑" panose="020B0503020204020204" pitchFamily="34" charset="-122"/>
                        </a:rPr>
                        <a:t>Just Noticeable Blur</a:t>
                      </a:r>
                      <a:endParaRPr lang="en-US" altLang="zh-CN" dirty="0" smtClean="0">
                        <a:latin typeface="微软雅黑" panose="020B0503020204020204" pitchFamily="34" charset="-122"/>
                        <a:ea typeface="微软雅黑" panose="020B0503020204020204" pitchFamily="34" charset="-122"/>
                      </a:endParaRPr>
                    </a:p>
                    <a:p>
                      <a:pPr algn="ctr"/>
                      <a:r>
                        <a:rPr lang="zh-CN" altLang="en-US" dirty="0" smtClean="0">
                          <a:latin typeface="微软雅黑" panose="020B0503020204020204" pitchFamily="34" charset="-122"/>
                          <a:ea typeface="微软雅黑" panose="020B0503020204020204" pitchFamily="34" charset="-122"/>
                        </a:rPr>
                        <a:t>基于人眼视觉特点的可觉察模糊</a:t>
                      </a:r>
                      <a:endParaRPr lang="en-US" altLang="zh-CN" dirty="0" smtClean="0">
                        <a:latin typeface="微软雅黑" panose="020B0503020204020204" pitchFamily="34" charset="-122"/>
                        <a:ea typeface="微软雅黑" panose="020B0503020204020204" pitchFamily="34" charset="-122"/>
                      </a:endParaRPr>
                    </a:p>
                  </a:txBody>
                  <a:tcPr/>
                </a:tc>
              </a:tr>
              <a:tr h="607115">
                <a:tc>
                  <a:txBody>
                    <a:bodyPr/>
                    <a:lstStyle/>
                    <a:p>
                      <a:pPr algn="ctr"/>
                      <a:r>
                        <a:rPr lang="zh-CN" altLang="en-US" dirty="0" smtClean="0">
                          <a:latin typeface="微软雅黑" panose="020B0503020204020204" pitchFamily="34" charset="-122"/>
                          <a:ea typeface="微软雅黑" panose="020B0503020204020204" pitchFamily="34" charset="-122"/>
                        </a:rPr>
                        <a:t>基于边缘分析方法的图像模糊度评价</a:t>
                      </a:r>
                      <a:endParaRPr lang="en-US" altLang="zh-CN" dirty="0" smtClean="0">
                        <a:latin typeface="微软雅黑" panose="020B0503020204020204" pitchFamily="34" charset="-122"/>
                        <a:ea typeface="微软雅黑" panose="020B0503020204020204" pitchFamily="34" charset="-122"/>
                      </a:endParaRPr>
                    </a:p>
                  </a:txBody>
                  <a:tcPr/>
                </a:tc>
              </a:tr>
              <a:tr h="607115">
                <a:tc>
                  <a:txBody>
                    <a:bodyPr/>
                    <a:lstStyle/>
                    <a:p>
                      <a:pPr algn="ctr"/>
                      <a:r>
                        <a:rPr lang="en-US" altLang="zh-CN" dirty="0" smtClean="0">
                          <a:latin typeface="微软雅黑" panose="020B0503020204020204" pitchFamily="34" charset="-122"/>
                          <a:ea typeface="微软雅黑" panose="020B0503020204020204" pitchFamily="34" charset="-122"/>
                        </a:rPr>
                        <a:t>Output: PLCC SROCC OR RMSE</a:t>
                      </a:r>
                      <a:r>
                        <a:rPr lang="en-US" altLang="zh-CN" baseline="0" dirty="0" smtClean="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MAE</a:t>
                      </a:r>
                      <a:endParaRPr lang="zh-CN" altLang="en-US" dirty="0">
                        <a:latin typeface="微软雅黑" panose="020B0503020204020204" pitchFamily="34" charset="-122"/>
                        <a:ea typeface="微软雅黑" panose="020B0503020204020204" pitchFamily="34" charset="-122"/>
                      </a:endParaRPr>
                    </a:p>
                  </a:txBody>
                  <a:tcPr/>
                </a:tc>
              </a:tr>
              <a:tr h="1411458">
                <a:tc>
                  <a:txBody>
                    <a:bodyPr/>
                    <a:lstStyle/>
                    <a:p>
                      <a:pPr algn="ctr"/>
                      <a:r>
                        <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Idea</a:t>
                      </a:r>
                      <a:r>
                        <a:rPr lang="zh-CN" altLang="en-US"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a:t>
                      </a:r>
                      <a:r>
                        <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The proposed sharpness metric is able to predict the</a:t>
                      </a:r>
                      <a:endPar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endParaRPr>
                    </a:p>
                    <a:p>
                      <a:pPr algn="ctr"/>
                      <a:r>
                        <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relative amount of </a:t>
                      </a:r>
                      <a:r>
                        <a:rPr lang="en-US" altLang="zh-CN" sz="1600" b="1"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blurriness</a:t>
                      </a:r>
                      <a:r>
                        <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 in images with different content. </a:t>
                      </a:r>
                      <a:endPar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endParaRPr>
                    </a:p>
                    <a:p>
                      <a:pPr algn="ctr"/>
                      <a:r>
                        <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The “just noticeable blur “ (JNB) is the minimum amount</a:t>
                      </a:r>
                      <a:endPar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endParaRPr>
                    </a:p>
                    <a:p>
                      <a:pPr algn="ctr"/>
                      <a:r>
                        <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of perceived blurriness around an edge given a contrast higher</a:t>
                      </a:r>
                      <a:endPar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endParaRPr>
                    </a:p>
                    <a:p>
                      <a:pPr algn="ctr"/>
                      <a:r>
                        <a:rPr lang="en-US" altLang="zh-CN" sz="16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than the  “just noticeable difference” (JND).</a:t>
                      </a:r>
                      <a:endParaRPr lang="zh-CN" altLang="en-US" sz="1600" b="0" dirty="0">
                        <a:latin typeface="Verdana" panose="020B0604030504040204" pitchFamily="34" charset="0"/>
                        <a:ea typeface="微软雅黑" panose="020B0503020204020204" pitchFamily="34" charset="-122"/>
                        <a:cs typeface="Verdana" panose="020B0604030504040204" pitchFamily="34" charset="0"/>
                      </a:endParaRPr>
                    </a:p>
                  </a:txBody>
                  <a:tcPr/>
                </a:tc>
              </a:tr>
              <a:tr h="799643">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dirty="0" smtClean="0">
                          <a:latin typeface="微软雅黑" panose="020B0503020204020204" pitchFamily="34" charset="-122"/>
                          <a:ea typeface="微软雅黑" panose="020B0503020204020204" pitchFamily="34" charset="-122"/>
                        </a:rPr>
                        <a:t>将图像子块分类为可能的边缘快和平滑块，计算边缘块的边缘展宽和亮度对比度，结合</a:t>
                      </a:r>
                      <a:r>
                        <a:rPr lang="en-US" altLang="zh-CN" dirty="0" smtClean="0">
                          <a:latin typeface="微软雅黑" panose="020B0503020204020204" pitchFamily="34" charset="-122"/>
                          <a:ea typeface="微软雅黑" panose="020B0503020204020204" pitchFamily="34" charset="-122"/>
                        </a:rPr>
                        <a:t>JNB</a:t>
                      </a:r>
                      <a:r>
                        <a:rPr lang="zh-CN" altLang="en-US" dirty="0" smtClean="0">
                          <a:latin typeface="微软雅黑" panose="020B0503020204020204" pitchFamily="34" charset="-122"/>
                          <a:ea typeface="微软雅黑" panose="020B0503020204020204" pitchFamily="34" charset="-122"/>
                        </a:rPr>
                        <a:t>得到模糊度估计。</a:t>
                      </a:r>
                      <a:endParaRPr lang="zh-CN" altLang="en-US" dirty="0" smtClean="0">
                        <a:latin typeface="微软雅黑" panose="020B0503020204020204" pitchFamily="34" charset="-122"/>
                        <a:ea typeface="微软雅黑" panose="020B0503020204020204" pitchFamily="34" charset="-122"/>
                      </a:endParaRPr>
                    </a:p>
                  </a:txBody>
                  <a:tcPr/>
                </a:tc>
              </a:tr>
            </a:tbl>
          </a:graphicData>
        </a:graphic>
      </p:graphicFrame>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JNB</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JNB</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p:cNvSpPr txBox="1"/>
          <p:nvPr/>
        </p:nvSpPr>
        <p:spPr>
          <a:xfrm>
            <a:off x="755576" y="2204864"/>
            <a:ext cx="4896544" cy="461665"/>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Simulation results (</a:t>
            </a:r>
            <a:r>
              <a:rPr lang="en-US" altLang="zh-CN" sz="2400" dirty="0" err="1" smtClean="0">
                <a:latin typeface="Verdana" panose="020B0604030504040204" pitchFamily="34" charset="0"/>
                <a:ea typeface="Verdana" panose="020B0604030504040204" pitchFamily="34" charset="0"/>
                <a:cs typeface="Verdana" panose="020B0604030504040204" pitchFamily="34" charset="0"/>
              </a:rPr>
              <a:t>Matlab</a:t>
            </a:r>
            <a:r>
              <a:rPr lang="en-US" altLang="zh-CN" sz="2400" dirty="0" smtClean="0">
                <a:latin typeface="Verdana" panose="020B0604030504040204" pitchFamily="34" charset="0"/>
                <a:ea typeface="Verdana" panose="020B0604030504040204" pitchFamily="34" charset="0"/>
                <a:cs typeface="Verdana" panose="020B0604030504040204" pitchFamily="34" charset="0"/>
              </a:rPr>
              <a:t>)</a:t>
            </a:r>
            <a:endParaRPr lang="zh-CN" altLang="en-US" sz="2400" dirty="0">
              <a:latin typeface="Verdana" panose="020B0604030504040204" pitchFamily="34" charset="0"/>
              <a:cs typeface="Verdana" panose="020B0604030504040204" pitchFamily="34" charset="0"/>
            </a:endParaRPr>
          </a:p>
        </p:txBody>
      </p:sp>
      <p:pic>
        <p:nvPicPr>
          <p:cNvPr id="46082" name="Picture 2"/>
          <p:cNvPicPr>
            <a:picLocks noChangeAspect="1" noChangeArrowheads="1"/>
          </p:cNvPicPr>
          <p:nvPr/>
        </p:nvPicPr>
        <p:blipFill>
          <a:blip r:embed="rId1" cstate="print"/>
          <a:srcRect/>
          <a:stretch>
            <a:fillRect/>
          </a:stretch>
        </p:blipFill>
        <p:spPr bwMode="auto">
          <a:xfrm>
            <a:off x="899592" y="2852936"/>
            <a:ext cx="6768752" cy="2160240"/>
          </a:xfrm>
          <a:prstGeom prst="rect">
            <a:avLst/>
          </a:prstGeom>
          <a:noFill/>
          <a:ln w="9525">
            <a:noFill/>
            <a:miter lim="800000"/>
            <a:headEnd/>
            <a:tailEnd/>
          </a:ln>
        </p:spPr>
      </p:pic>
      <p:sp>
        <p:nvSpPr>
          <p:cNvPr id="18" name="TextBox 17"/>
          <p:cNvSpPr txBox="1"/>
          <p:nvPr/>
        </p:nvSpPr>
        <p:spPr>
          <a:xfrm>
            <a:off x="2627784" y="5226784"/>
            <a:ext cx="2448272" cy="1631216"/>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PLCC=0.9477</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000" dirty="0" smtClean="0">
                <a:latin typeface="Verdana" panose="020B0604030504040204" pitchFamily="34" charset="0"/>
                <a:ea typeface="Verdana" panose="020B0604030504040204" pitchFamily="34" charset="0"/>
                <a:cs typeface="Verdana" panose="020B0604030504040204" pitchFamily="34" charset="0"/>
              </a:rPr>
              <a:t>SROCC=0.9301</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000" dirty="0" smtClean="0">
                <a:latin typeface="Verdana" panose="020B0604030504040204" pitchFamily="34" charset="0"/>
                <a:ea typeface="Verdana" panose="020B0604030504040204" pitchFamily="34" charset="0"/>
                <a:cs typeface="Verdana" panose="020B0604030504040204" pitchFamily="34" charset="0"/>
              </a:rPr>
              <a:t>RMSE=0.4133</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000" dirty="0" smtClean="0">
                <a:latin typeface="Verdana" panose="020B0604030504040204" pitchFamily="34" charset="0"/>
                <a:ea typeface="Verdana" panose="020B0604030504040204" pitchFamily="34" charset="0"/>
                <a:cs typeface="Verdana" panose="020B0604030504040204" pitchFamily="34" charset="0"/>
              </a:rPr>
              <a:t>MAE=0.3428</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000" dirty="0" smtClean="0">
                <a:latin typeface="Verdana" panose="020B0604030504040204" pitchFamily="34" charset="0"/>
                <a:ea typeface="Verdana" panose="020B0604030504040204" pitchFamily="34" charset="0"/>
                <a:cs typeface="Verdana" panose="020B0604030504040204" pitchFamily="34" charset="0"/>
              </a:rPr>
              <a:t>OR=0.34</a:t>
            </a:r>
            <a:endParaRPr lang="zh-CN" altLang="en-US" sz="2000" dirty="0">
              <a:latin typeface="Verdana" panose="020B0604030504040204" pitchFamily="34" charset="0"/>
              <a:cs typeface="Verdana" panose="020B0604030504040204" pitchFamily="34" charset="0"/>
            </a:endParaRPr>
          </a:p>
        </p:txBody>
      </p:sp>
      <p:sp>
        <p:nvSpPr>
          <p:cNvPr id="19" name="TextBox 18"/>
          <p:cNvSpPr txBox="1"/>
          <p:nvPr/>
        </p:nvSpPr>
        <p:spPr>
          <a:xfrm>
            <a:off x="1115616" y="5229200"/>
            <a:ext cx="1368152" cy="461665"/>
          </a:xfrm>
          <a:prstGeom prst="rect">
            <a:avLst/>
          </a:prstGeom>
          <a:noFill/>
        </p:spPr>
        <p:txBody>
          <a:bodyPr wrap="square" rtlCol="0">
            <a:spAutoFit/>
          </a:bodyPr>
          <a:lstStyle/>
          <a:p>
            <a:r>
              <a:rPr lang="en-US" altLang="zh-CN" sz="2400" dirty="0" smtClean="0">
                <a:latin typeface="Verdana" panose="020B0604030504040204" pitchFamily="34" charset="0"/>
                <a:ea typeface="Verdana" panose="020B0604030504040204" pitchFamily="34" charset="0"/>
                <a:cs typeface="Verdana" panose="020B0604030504040204" pitchFamily="34" charset="0"/>
              </a:rPr>
              <a:t>Output:</a:t>
            </a:r>
            <a:endParaRPr lang="zh-CN" altLang="en-US" sz="2400"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20" name="动作按钮: 第一张 19">
            <a:hlinkClick r:id="rId2"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graphicFrame>
        <p:nvGraphicFramePr>
          <p:cNvPr id="13" name="表格 12"/>
          <p:cNvGraphicFramePr>
            <a:graphicFrameLocks noGrp="1"/>
          </p:cNvGraphicFramePr>
          <p:nvPr/>
        </p:nvGraphicFramePr>
        <p:xfrm>
          <a:off x="1043608" y="2220765"/>
          <a:ext cx="7272808" cy="4088555"/>
        </p:xfrm>
        <a:graphic>
          <a:graphicData uri="http://schemas.openxmlformats.org/drawingml/2006/table">
            <a:tbl>
              <a:tblPr firstRow="1" bandRow="1">
                <a:tableStyleId>{5C22544A-7EE6-4342-B048-85BDC9FD1C3A}</a:tableStyleId>
              </a:tblPr>
              <a:tblGrid>
                <a:gridCol w="7272808"/>
              </a:tblGrid>
              <a:tr h="1149547">
                <a:tc>
                  <a:txBody>
                    <a:bodyPr/>
                    <a:lstStyle/>
                    <a:p>
                      <a:pPr algn="ctr"/>
                      <a:r>
                        <a:rPr lang="en-US" altLang="zh-CN" sz="2400" dirty="0" smtClean="0">
                          <a:latin typeface="微软雅黑" panose="020B0503020204020204" pitchFamily="34" charset="-122"/>
                          <a:ea typeface="微软雅黑" panose="020B0503020204020204" pitchFamily="34" charset="-122"/>
                        </a:rPr>
                        <a:t>Cumulative Probability of Blur Detection</a:t>
                      </a:r>
                      <a:endParaRPr lang="en-US" altLang="zh-CN" sz="2400" dirty="0" smtClean="0">
                        <a:latin typeface="微软雅黑" panose="020B0503020204020204" pitchFamily="34" charset="-122"/>
                        <a:ea typeface="微软雅黑" panose="020B0503020204020204" pitchFamily="34" charset="-122"/>
                      </a:endParaRPr>
                    </a:p>
                    <a:p>
                      <a:pPr algn="ctr"/>
                      <a:endParaRPr lang="en-US" altLang="zh-CN" dirty="0" smtClean="0">
                        <a:latin typeface="微软雅黑" panose="020B0503020204020204" pitchFamily="34" charset="-122"/>
                        <a:ea typeface="微软雅黑" panose="020B0503020204020204" pitchFamily="34" charset="-122"/>
                      </a:endParaRPr>
                    </a:p>
                    <a:p>
                      <a:pPr algn="ctr"/>
                      <a:r>
                        <a:rPr lang="zh-CN" altLang="en-US" sz="2000" dirty="0" smtClean="0">
                          <a:latin typeface="微软雅黑" panose="020B0503020204020204" pitchFamily="34" charset="-122"/>
                          <a:ea typeface="微软雅黑" panose="020B0503020204020204" pitchFamily="34" charset="-122"/>
                        </a:rPr>
                        <a:t>模糊检测累加概率</a:t>
                      </a:r>
                      <a:endParaRPr lang="zh-CN" altLang="en-US" sz="2000" dirty="0">
                        <a:latin typeface="微软雅黑" panose="020B0503020204020204" pitchFamily="34" charset="-122"/>
                        <a:ea typeface="微软雅黑" panose="020B0503020204020204" pitchFamily="34" charset="-122"/>
                      </a:endParaRPr>
                    </a:p>
                  </a:txBody>
                  <a:tcPr/>
                </a:tc>
              </a:tr>
              <a:tr h="648072">
                <a:tc>
                  <a:txBody>
                    <a:bodyPr/>
                    <a:lstStyle/>
                    <a:p>
                      <a:pPr algn="ctr"/>
                      <a:r>
                        <a:rPr lang="zh-CN" altLang="en-US" dirty="0" smtClean="0">
                          <a:latin typeface="微软雅黑" panose="020B0503020204020204" pitchFamily="34" charset="-122"/>
                          <a:ea typeface="微软雅黑" panose="020B0503020204020204" pitchFamily="34" charset="-122"/>
                        </a:rPr>
                        <a:t>基于边缘分析方法的图像模糊度评价</a:t>
                      </a:r>
                      <a:endParaRPr lang="zh-CN" altLang="en-US" dirty="0">
                        <a:latin typeface="微软雅黑" panose="020B0503020204020204" pitchFamily="34" charset="-122"/>
                        <a:ea typeface="微软雅黑" panose="020B0503020204020204" pitchFamily="34" charset="-122"/>
                      </a:endParaRPr>
                    </a:p>
                  </a:txBody>
                  <a:tcPr/>
                </a:tc>
              </a:tr>
              <a:tr h="418728">
                <a:tc>
                  <a:txBody>
                    <a:bodyPr/>
                    <a:lstStyle/>
                    <a:p>
                      <a:pPr algn="ctr"/>
                      <a:r>
                        <a:rPr lang="en-US" altLang="zh-CN" dirty="0" smtClean="0">
                          <a:latin typeface="微软雅黑" panose="020B0503020204020204" pitchFamily="34" charset="-122"/>
                          <a:ea typeface="微软雅黑" panose="020B0503020204020204" pitchFamily="34" charset="-122"/>
                        </a:rPr>
                        <a:t>Output: PLCC SROCC OR RMSE MAE</a:t>
                      </a:r>
                      <a:endParaRPr lang="zh-CN" altLang="en-US" dirty="0">
                        <a:latin typeface="微软雅黑" panose="020B0503020204020204" pitchFamily="34" charset="-122"/>
                        <a:ea typeface="微软雅黑" panose="020B0503020204020204" pitchFamily="34" charset="-122"/>
                      </a:endParaRPr>
                    </a:p>
                  </a:txBody>
                  <a:tcPr/>
                </a:tc>
              </a:tr>
              <a:tr h="936104">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800" dirty="0" smtClean="0">
                          <a:latin typeface="微软雅黑" panose="020B0503020204020204" pitchFamily="34" charset="-122"/>
                          <a:ea typeface="微软雅黑" panose="020B0503020204020204" pitchFamily="34" charset="-122"/>
                        </a:rPr>
                        <a:t>将图像分为图像子块，将所有子块分为边缘快和平滑块，计算边缘块的边缘展宽和亮度对比度，结合</a:t>
                      </a:r>
                      <a:r>
                        <a:rPr lang="en-US" altLang="zh-CN" sz="1800" dirty="0" smtClean="0">
                          <a:latin typeface="微软雅黑" panose="020B0503020204020204" pitchFamily="34" charset="-122"/>
                          <a:ea typeface="微软雅黑" panose="020B0503020204020204" pitchFamily="34" charset="-122"/>
                        </a:rPr>
                        <a:t>JNB</a:t>
                      </a:r>
                      <a:r>
                        <a:rPr lang="zh-CN" altLang="en-US" sz="1800" dirty="0" smtClean="0">
                          <a:latin typeface="微软雅黑" panose="020B0503020204020204" pitchFamily="34" charset="-122"/>
                          <a:ea typeface="微软雅黑" panose="020B0503020204020204" pitchFamily="34" charset="-122"/>
                        </a:rPr>
                        <a:t>得到模糊度估计，最后</a:t>
                      </a:r>
                      <a:r>
                        <a:rPr lang="zh-CN" altLang="en-US" sz="1800" b="1" dirty="0" smtClean="0">
                          <a:latin typeface="微软雅黑" panose="020B0503020204020204" pitchFamily="34" charset="-122"/>
                          <a:ea typeface="微软雅黑" panose="020B0503020204020204" pitchFamily="34" charset="-122"/>
                        </a:rPr>
                        <a:t>统计累加概率</a:t>
                      </a:r>
                      <a:r>
                        <a:rPr lang="zh-CN" altLang="en-US" sz="1800" dirty="0" smtClean="0">
                          <a:latin typeface="微软雅黑" panose="020B0503020204020204" pitchFamily="34" charset="-122"/>
                          <a:ea typeface="微软雅黑" panose="020B0503020204020204" pitchFamily="34" charset="-122"/>
                        </a:rPr>
                        <a:t>得到模糊度。</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见流程图</a:t>
                      </a:r>
                      <a:r>
                        <a:rPr lang="en-US" altLang="zh-CN" sz="1800" dirty="0" smtClean="0">
                          <a:latin typeface="微软雅黑" panose="020B0503020204020204" pitchFamily="34" charset="-122"/>
                          <a:ea typeface="微软雅黑" panose="020B0503020204020204" pitchFamily="34" charset="-122"/>
                        </a:rPr>
                        <a:t>)</a:t>
                      </a:r>
                      <a:endParaRPr lang="zh-CN" altLang="en-US" sz="1800" b="0" dirty="0">
                        <a:latin typeface="Verdana" panose="020B0604030504040204" pitchFamily="34" charset="0"/>
                        <a:ea typeface="微软雅黑" panose="020B0503020204020204" pitchFamily="34" charset="-122"/>
                        <a:cs typeface="Verdana" panose="020B0604030504040204" pitchFamily="34" charset="0"/>
                      </a:endParaRPr>
                    </a:p>
                  </a:txBody>
                  <a:tcPr/>
                </a:tc>
              </a:tr>
              <a:tr h="936104">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800" b="0" dirty="0" smtClean="0">
                          <a:latin typeface="Verdana" panose="020B0604030504040204" pitchFamily="34" charset="0"/>
                          <a:ea typeface="微软雅黑" panose="020B0503020204020204" pitchFamily="34" charset="-122"/>
                          <a:cs typeface="Verdana" panose="020B0604030504040204" pitchFamily="34" charset="0"/>
                        </a:rPr>
                        <a:t>The proposed</a:t>
                      </a:r>
                      <a:r>
                        <a:rPr lang="en-US" altLang="zh-CN" sz="1800" b="0" baseline="0" dirty="0" smtClean="0">
                          <a:latin typeface="Verdana" panose="020B0604030504040204" pitchFamily="34" charset="0"/>
                          <a:ea typeface="微软雅黑" panose="020B0503020204020204" pitchFamily="34" charset="-122"/>
                          <a:cs typeface="Verdana" panose="020B0604030504040204" pitchFamily="34" charset="0"/>
                        </a:rPr>
                        <a:t> metric correlates very well especially for images that </a:t>
                      </a:r>
                      <a:r>
                        <a:rPr lang="en-US" altLang="zh-CN" sz="1800" b="1" baseline="0" dirty="0" smtClean="0">
                          <a:latin typeface="Verdana" panose="020B0604030504040204" pitchFamily="34" charset="0"/>
                          <a:ea typeface="微软雅黑" panose="020B0503020204020204" pitchFamily="34" charset="-122"/>
                          <a:cs typeface="Verdana" panose="020B0604030504040204" pitchFamily="34" charset="0"/>
                        </a:rPr>
                        <a:t>have different background and foreground blur distortions</a:t>
                      </a:r>
                      <a:r>
                        <a:rPr lang="en-US" altLang="zh-CN" sz="1800" b="0" baseline="0" dirty="0" smtClean="0">
                          <a:latin typeface="Verdana" panose="020B0604030504040204" pitchFamily="34" charset="0"/>
                          <a:ea typeface="微软雅黑" panose="020B0503020204020204" pitchFamily="34" charset="-122"/>
                          <a:cs typeface="Verdana" panose="020B0604030504040204" pitchFamily="34" charset="0"/>
                        </a:rPr>
                        <a:t> or non-uniform saliency content.</a:t>
                      </a:r>
                      <a:endParaRPr lang="zh-CN" altLang="en-US" sz="1800" b="0" dirty="0">
                        <a:latin typeface="Verdana" panose="020B0604030504040204" pitchFamily="34" charset="0"/>
                        <a:ea typeface="微软雅黑" panose="020B0503020204020204" pitchFamily="34" charset="-122"/>
                        <a:cs typeface="Verdana" panose="020B0604030504040204" pitchFamily="34" charset="0"/>
                      </a:endParaRPr>
                    </a:p>
                  </a:txBody>
                  <a:tcPr/>
                </a:tc>
              </a:tr>
            </a:tbl>
          </a:graphicData>
        </a:graphic>
      </p:graphicFrame>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CPBD</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CPBD</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47106" name="Picture 2"/>
          <p:cNvPicPr>
            <a:picLocks noChangeAspect="1" noChangeArrowheads="1"/>
          </p:cNvPicPr>
          <p:nvPr/>
        </p:nvPicPr>
        <p:blipFill>
          <a:blip r:embed="rId1" cstate="print"/>
          <a:srcRect/>
          <a:stretch>
            <a:fillRect/>
          </a:stretch>
        </p:blipFill>
        <p:spPr bwMode="auto">
          <a:xfrm>
            <a:off x="683568" y="2276872"/>
            <a:ext cx="7648575" cy="4076700"/>
          </a:xfrm>
          <a:prstGeom prst="rect">
            <a:avLst/>
          </a:prstGeom>
          <a:noFill/>
          <a:ln w="9525">
            <a:noFill/>
            <a:miter lim="800000"/>
            <a:headEnd/>
            <a:tailEnd/>
          </a:ln>
        </p:spPr>
      </p:pic>
      <p:pic>
        <p:nvPicPr>
          <p:cNvPr id="47107" name="Picture 3"/>
          <p:cNvPicPr>
            <a:picLocks noChangeAspect="1" noChangeArrowheads="1"/>
          </p:cNvPicPr>
          <p:nvPr/>
        </p:nvPicPr>
        <p:blipFill>
          <a:blip r:embed="rId2" cstate="print"/>
          <a:srcRect/>
          <a:stretch>
            <a:fillRect/>
          </a:stretch>
        </p:blipFill>
        <p:spPr bwMode="auto">
          <a:xfrm>
            <a:off x="4572000" y="1700808"/>
            <a:ext cx="4248150" cy="876300"/>
          </a:xfrm>
          <a:prstGeom prst="rect">
            <a:avLst/>
          </a:prstGeom>
          <a:noFill/>
          <a:ln w="9525">
            <a:solidFill>
              <a:schemeClr val="tx2">
                <a:lumMod val="60000"/>
                <a:lumOff val="40000"/>
              </a:schemeClr>
            </a:solidFill>
            <a:miter lim="800000"/>
            <a:headEnd/>
            <a:tailEnd/>
          </a:ln>
        </p:spPr>
      </p:pic>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CPBD</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1026" name="Picture 2"/>
          <p:cNvPicPr>
            <a:picLocks noChangeAspect="1" noChangeArrowheads="1"/>
          </p:cNvPicPr>
          <p:nvPr/>
        </p:nvPicPr>
        <p:blipFill>
          <a:blip r:embed="rId1" cstate="print"/>
          <a:srcRect/>
          <a:stretch>
            <a:fillRect/>
          </a:stretch>
        </p:blipFill>
        <p:spPr bwMode="auto">
          <a:xfrm>
            <a:off x="1475656" y="2564904"/>
            <a:ext cx="5616624" cy="2448272"/>
          </a:xfrm>
          <a:prstGeom prst="rect">
            <a:avLst/>
          </a:prstGeom>
          <a:noFill/>
          <a:ln w="9525">
            <a:noFill/>
            <a:miter lim="800000"/>
            <a:headEnd/>
            <a:tailEnd/>
          </a:ln>
        </p:spPr>
      </p:pic>
      <p:sp>
        <p:nvSpPr>
          <p:cNvPr id="13" name="TextBox 12"/>
          <p:cNvSpPr txBox="1"/>
          <p:nvPr/>
        </p:nvSpPr>
        <p:spPr>
          <a:xfrm>
            <a:off x="755576" y="1988840"/>
            <a:ext cx="4896544" cy="461665"/>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Simulation results (</a:t>
            </a:r>
            <a:r>
              <a:rPr lang="en-US" altLang="zh-CN" sz="2400" dirty="0" err="1" smtClean="0">
                <a:latin typeface="Verdana" panose="020B0604030504040204" pitchFamily="34" charset="0"/>
                <a:ea typeface="Verdana" panose="020B0604030504040204" pitchFamily="34" charset="0"/>
                <a:cs typeface="Verdana" panose="020B0604030504040204" pitchFamily="34" charset="0"/>
              </a:rPr>
              <a:t>Matlab</a:t>
            </a:r>
            <a:r>
              <a:rPr lang="en-US" altLang="zh-CN" sz="2400" dirty="0" smtClean="0">
                <a:latin typeface="Verdana" panose="020B0604030504040204" pitchFamily="34" charset="0"/>
                <a:ea typeface="Verdana" panose="020B0604030504040204" pitchFamily="34" charset="0"/>
                <a:cs typeface="Verdana" panose="020B0604030504040204" pitchFamily="34" charset="0"/>
              </a:rPr>
              <a:t>)</a:t>
            </a:r>
            <a:endParaRPr lang="zh-CN" altLang="en-US" sz="2400" dirty="0">
              <a:latin typeface="Verdana" panose="020B0604030504040204" pitchFamily="34" charset="0"/>
              <a:cs typeface="Verdana" panose="020B0604030504040204" pitchFamily="34" charset="0"/>
            </a:endParaRPr>
          </a:p>
        </p:txBody>
      </p:sp>
      <p:sp>
        <p:nvSpPr>
          <p:cNvPr id="15" name="TextBox 14"/>
          <p:cNvSpPr txBox="1"/>
          <p:nvPr/>
        </p:nvSpPr>
        <p:spPr>
          <a:xfrm>
            <a:off x="2627784" y="5226784"/>
            <a:ext cx="2448272" cy="1631216"/>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PLCC=0.9052</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000" dirty="0" smtClean="0">
                <a:latin typeface="Verdana" panose="020B0604030504040204" pitchFamily="34" charset="0"/>
                <a:ea typeface="Verdana" panose="020B0604030504040204" pitchFamily="34" charset="0"/>
                <a:cs typeface="Verdana" panose="020B0604030504040204" pitchFamily="34" charset="0"/>
              </a:rPr>
              <a:t>SROCC=0.9250</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000" dirty="0" smtClean="0">
                <a:latin typeface="Verdana" panose="020B0604030504040204" pitchFamily="34" charset="0"/>
                <a:ea typeface="Verdana" panose="020B0604030504040204" pitchFamily="34" charset="0"/>
                <a:cs typeface="Verdana" panose="020B0604030504040204" pitchFamily="34" charset="0"/>
              </a:rPr>
              <a:t>RMSE=7.2634</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000" dirty="0" smtClean="0">
                <a:latin typeface="Verdana" panose="020B0604030504040204" pitchFamily="34" charset="0"/>
                <a:ea typeface="Verdana" panose="020B0604030504040204" pitchFamily="34" charset="0"/>
                <a:cs typeface="Verdana" panose="020B0604030504040204" pitchFamily="34" charset="0"/>
              </a:rPr>
              <a:t>MAE=4.9850</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r>
              <a:rPr lang="en-US" altLang="zh-CN" sz="2000" dirty="0" smtClean="0">
                <a:latin typeface="Verdana" panose="020B0604030504040204" pitchFamily="34" charset="0"/>
                <a:ea typeface="Verdana" panose="020B0604030504040204" pitchFamily="34" charset="0"/>
                <a:cs typeface="Verdana" panose="020B0604030504040204" pitchFamily="34" charset="0"/>
              </a:rPr>
              <a:t>OR=0.0805</a:t>
            </a:r>
            <a:endParaRPr lang="zh-CN" altLang="en-US" sz="2000" dirty="0">
              <a:latin typeface="Verdana" panose="020B0604030504040204" pitchFamily="34" charset="0"/>
              <a:cs typeface="Verdana" panose="020B0604030504040204" pitchFamily="34" charset="0"/>
            </a:endParaRPr>
          </a:p>
        </p:txBody>
      </p:sp>
      <p:sp>
        <p:nvSpPr>
          <p:cNvPr id="18" name="TextBox 17"/>
          <p:cNvSpPr txBox="1"/>
          <p:nvPr/>
        </p:nvSpPr>
        <p:spPr>
          <a:xfrm>
            <a:off x="1115616" y="5229200"/>
            <a:ext cx="1368152" cy="461665"/>
          </a:xfrm>
          <a:prstGeom prst="rect">
            <a:avLst/>
          </a:prstGeom>
          <a:noFill/>
        </p:spPr>
        <p:txBody>
          <a:bodyPr wrap="square" rtlCol="0">
            <a:spAutoFit/>
          </a:bodyPr>
          <a:lstStyle/>
          <a:p>
            <a:r>
              <a:rPr lang="en-US" altLang="zh-CN" sz="2400" dirty="0" smtClean="0">
                <a:latin typeface="Verdana" panose="020B0604030504040204" pitchFamily="34" charset="0"/>
                <a:ea typeface="Verdana" panose="020B0604030504040204" pitchFamily="34" charset="0"/>
                <a:cs typeface="Verdana" panose="020B0604030504040204" pitchFamily="34" charset="0"/>
              </a:rPr>
              <a:t>Output:</a:t>
            </a:r>
            <a:endParaRPr lang="zh-CN" altLang="en-US" sz="2400"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9" name="动作按钮: 第一张 18">
            <a:hlinkClick r:id="rId2"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LPC</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graphicFrame>
        <p:nvGraphicFramePr>
          <p:cNvPr id="19" name="表格 18"/>
          <p:cNvGraphicFramePr>
            <a:graphicFrameLocks noGrp="1"/>
          </p:cNvGraphicFramePr>
          <p:nvPr/>
        </p:nvGraphicFramePr>
        <p:xfrm>
          <a:off x="323528" y="2060848"/>
          <a:ext cx="8568952" cy="4608512"/>
        </p:xfrm>
        <a:graphic>
          <a:graphicData uri="http://schemas.openxmlformats.org/drawingml/2006/table">
            <a:tbl>
              <a:tblPr firstRow="1" bandRow="1">
                <a:tableStyleId>{5C22544A-7EE6-4342-B048-85BDC9FD1C3A}</a:tableStyleId>
              </a:tblPr>
              <a:tblGrid>
                <a:gridCol w="8568952"/>
              </a:tblGrid>
              <a:tr h="792088">
                <a:tc>
                  <a:txBody>
                    <a:bodyPr/>
                    <a:lstStyle/>
                    <a:p>
                      <a:pPr algn="ctr"/>
                      <a:r>
                        <a:rPr lang="en-US" altLang="zh-CN" sz="2000" dirty="0" smtClean="0">
                          <a:latin typeface="微软雅黑" panose="020B0503020204020204" pitchFamily="34" charset="-122"/>
                          <a:ea typeface="微软雅黑" panose="020B0503020204020204" pitchFamily="34" charset="-122"/>
                        </a:rPr>
                        <a:t>Local Phase Coherence</a:t>
                      </a:r>
                      <a:endParaRPr lang="en-US" altLang="zh-CN" sz="2000" dirty="0" smtClean="0">
                        <a:latin typeface="微软雅黑" panose="020B0503020204020204" pitchFamily="34" charset="-122"/>
                        <a:ea typeface="微软雅黑" panose="020B0503020204020204" pitchFamily="34" charset="-122"/>
                      </a:endParaRPr>
                    </a:p>
                    <a:p>
                      <a:pPr algn="ctr"/>
                      <a:r>
                        <a:rPr lang="zh-CN" altLang="en-US" sz="2000" dirty="0" smtClean="0">
                          <a:latin typeface="微软雅黑" panose="020B0503020204020204" pitchFamily="34" charset="-122"/>
                          <a:ea typeface="微软雅黑" panose="020B0503020204020204" pitchFamily="34" charset="-122"/>
                        </a:rPr>
                        <a:t>局部相位一致性</a:t>
                      </a:r>
                      <a:endParaRPr lang="zh-CN" altLang="en-US" sz="2000" dirty="0">
                        <a:latin typeface="微软雅黑" panose="020B0503020204020204" pitchFamily="34" charset="-122"/>
                        <a:ea typeface="微软雅黑" panose="020B0503020204020204" pitchFamily="34" charset="-122"/>
                      </a:endParaRPr>
                    </a:p>
                  </a:txBody>
                  <a:tcPr/>
                </a:tc>
              </a:tr>
              <a:tr h="432048">
                <a:tc>
                  <a:txBody>
                    <a:bodyPr/>
                    <a:lstStyle/>
                    <a:p>
                      <a:pPr algn="ctr"/>
                      <a:r>
                        <a:rPr lang="zh-CN" altLang="en-US" sz="2000" dirty="0" smtClean="0">
                          <a:latin typeface="微软雅黑" panose="020B0503020204020204" pitchFamily="34" charset="-122"/>
                          <a:ea typeface="微软雅黑" panose="020B0503020204020204" pitchFamily="34" charset="-122"/>
                        </a:rPr>
                        <a:t>基于变换域方法的图像模糊度评价</a:t>
                      </a:r>
                      <a:endParaRPr lang="zh-CN" altLang="en-US" sz="2000" dirty="0">
                        <a:latin typeface="微软雅黑" panose="020B0503020204020204" pitchFamily="34" charset="-122"/>
                        <a:ea typeface="微软雅黑" panose="020B0503020204020204" pitchFamily="34" charset="-122"/>
                      </a:endParaRPr>
                    </a:p>
                  </a:txBody>
                  <a:tcPr/>
                </a:tc>
              </a:tr>
              <a:tr h="360040">
                <a:tc>
                  <a:txBody>
                    <a:bodyPr/>
                    <a:lstStyle/>
                    <a:p>
                      <a:pPr algn="ctr"/>
                      <a:r>
                        <a:rPr lang="en-US" altLang="zh-CN" sz="2000" dirty="0" smtClean="0">
                          <a:latin typeface="微软雅黑" panose="020B0503020204020204" pitchFamily="34" charset="-122"/>
                          <a:ea typeface="微软雅黑" panose="020B0503020204020204" pitchFamily="34" charset="-122"/>
                        </a:rPr>
                        <a:t>Output</a:t>
                      </a:r>
                      <a:r>
                        <a:rPr lang="zh-CN" altLang="en-US" sz="2000" dirty="0" smtClean="0">
                          <a:latin typeface="微软雅黑" panose="020B0503020204020204" pitchFamily="34" charset="-122"/>
                          <a:ea typeface="微软雅黑" panose="020B0503020204020204" pitchFamily="34" charset="-122"/>
                        </a:rPr>
                        <a:t>：</a:t>
                      </a:r>
                      <a:r>
                        <a:rPr lang="en-US" altLang="zh-CN" sz="2000" dirty="0" smtClean="0">
                          <a:latin typeface="微软雅黑" panose="020B0503020204020204" pitchFamily="34" charset="-122"/>
                          <a:ea typeface="微软雅黑" panose="020B0503020204020204" pitchFamily="34" charset="-122"/>
                        </a:rPr>
                        <a:t>Sharpness Index (SI)</a:t>
                      </a:r>
                      <a:endParaRPr lang="zh-CN" altLang="en-US" sz="2000" dirty="0">
                        <a:latin typeface="微软雅黑" panose="020B0503020204020204" pitchFamily="34" charset="-122"/>
                        <a:ea typeface="微软雅黑" panose="020B0503020204020204" pitchFamily="34" charset="-122"/>
                      </a:endParaRPr>
                    </a:p>
                  </a:txBody>
                  <a:tcPr/>
                </a:tc>
              </a:tr>
              <a:tr h="75588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pitchFamily="34" charset="-122"/>
                          <a:ea typeface="微软雅黑" panose="020B0503020204020204" pitchFamily="34" charset="-122"/>
                        </a:rPr>
                        <a:t>在复小波域计算局部相位一致性图，按照一致性越大权重越大的原则计算加权和，得到图像的整体锐利度指数</a:t>
                      </a:r>
                      <a:endParaRPr lang="zh-CN" altLang="en-US" sz="2000" b="0" dirty="0">
                        <a:latin typeface="Verdana" panose="020B0604030504040204" pitchFamily="34" charset="0"/>
                        <a:ea typeface="微软雅黑" panose="020B0503020204020204" pitchFamily="34" charset="-122"/>
                        <a:cs typeface="Verdana" panose="020B0604030504040204" pitchFamily="34" charset="0"/>
                      </a:endParaRPr>
                    </a:p>
                  </a:txBody>
                  <a:tcPr/>
                </a:tc>
              </a:tr>
              <a:tr h="223224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lang="en-US" altLang="zh-CN" sz="2000" b="0" dirty="0" smtClean="0">
                          <a:latin typeface="Verdana" panose="020B0604030504040204" pitchFamily="34" charset="0"/>
                          <a:ea typeface="微软雅黑" panose="020B0503020204020204" pitchFamily="34" charset="-122"/>
                          <a:cs typeface="Verdana" panose="020B0604030504040204" pitchFamily="34" charset="0"/>
                        </a:rPr>
                        <a:t>This approach decouples sharpness and blurriness assessment . </a:t>
                      </a:r>
                      <a:endParaRPr lang="en-US" altLang="zh-CN" sz="2000" b="0" dirty="0" smtClean="0">
                        <a:latin typeface="Verdana" panose="020B0604030504040204" pitchFamily="34" charset="0"/>
                        <a:ea typeface="微软雅黑" panose="020B0503020204020204" pitchFamily="34" charset="-122"/>
                        <a:cs typeface="Verdana" panose="020B0604030504040204" pitchFamily="34"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lang="en-US" altLang="zh-CN" sz="2000" b="0" dirty="0" smtClean="0">
                          <a:latin typeface="Verdana" panose="020B0604030504040204" pitchFamily="34" charset="0"/>
                          <a:ea typeface="微软雅黑" panose="020B0503020204020204" pitchFamily="34" charset="-122"/>
                          <a:cs typeface="Verdana" panose="020B0604030504040204" pitchFamily="34" charset="0"/>
                        </a:rPr>
                        <a:t>Instead of associating</a:t>
                      </a:r>
                      <a:r>
                        <a:rPr lang="en-US" altLang="zh-CN" sz="2000" b="0" baseline="0" dirty="0" smtClean="0">
                          <a:latin typeface="Verdana" panose="020B0604030504040204" pitchFamily="34" charset="0"/>
                          <a:ea typeface="微软雅黑" panose="020B0503020204020204" pitchFamily="34" charset="-122"/>
                          <a:cs typeface="Verdana" panose="020B0604030504040204" pitchFamily="34" charset="0"/>
                        </a:rPr>
                        <a:t> sharpness reduction with a blurring process , the degradation of sharpness is identified as the loss of local phase coherence.</a:t>
                      </a:r>
                      <a:endParaRPr lang="en-US" altLang="zh-CN" sz="2000" b="0" baseline="0" dirty="0" smtClean="0">
                        <a:latin typeface="Verdana" panose="020B0604030504040204" pitchFamily="34" charset="0"/>
                        <a:ea typeface="微软雅黑" panose="020B0503020204020204" pitchFamily="34" charset="-122"/>
                        <a:cs typeface="Verdana" panose="020B0604030504040204" pitchFamily="34"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Char char="l"/>
                        <a:defRPr/>
                      </a:pPr>
                      <a:r>
                        <a:rPr lang="en-US" altLang="zh-CN" sz="2000" b="0" baseline="0" dirty="0" smtClean="0">
                          <a:latin typeface="Verdana" panose="020B0604030504040204" pitchFamily="34" charset="0"/>
                          <a:ea typeface="微软雅黑" panose="020B0503020204020204" pitchFamily="34" charset="-122"/>
                          <a:cs typeface="Verdana" panose="020B0604030504040204" pitchFamily="34" charset="0"/>
                        </a:rPr>
                        <a:t>This leads to novel sharpness measure that seems to respond to a much broader range of image distortion types.</a:t>
                      </a:r>
                      <a:endParaRPr lang="en-US" altLang="zh-CN" sz="2000" b="0" baseline="0" dirty="0" smtClean="0">
                        <a:latin typeface="Verdana" panose="020B0604030504040204" pitchFamily="34" charset="0"/>
                        <a:ea typeface="微软雅黑" panose="020B0503020204020204" pitchFamily="34" charset="-122"/>
                        <a:cs typeface="Verdana" panose="020B0604030504040204" pitchFamily="34" charset="0"/>
                      </a:endParaRPr>
                    </a:p>
                  </a:txBody>
                  <a:tcPr/>
                </a:tc>
              </a:tr>
            </a:tbl>
          </a:graphicData>
        </a:graphic>
      </p:graphicFrame>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3" name="动作按钮: 第一张 12">
            <a:hlinkClick r:id="rId1"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BRISQUE</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graphicFrame>
        <p:nvGraphicFramePr>
          <p:cNvPr id="13" name="表格 12"/>
          <p:cNvGraphicFramePr>
            <a:graphicFrameLocks noGrp="1"/>
          </p:cNvGraphicFramePr>
          <p:nvPr/>
        </p:nvGraphicFramePr>
        <p:xfrm>
          <a:off x="323528" y="2060848"/>
          <a:ext cx="8568952" cy="4650058"/>
        </p:xfrm>
        <a:graphic>
          <a:graphicData uri="http://schemas.openxmlformats.org/drawingml/2006/table">
            <a:tbl>
              <a:tblPr firstRow="1" bandRow="1">
                <a:tableStyleId>{5C22544A-7EE6-4342-B048-85BDC9FD1C3A}</a:tableStyleId>
              </a:tblPr>
              <a:tblGrid>
                <a:gridCol w="8568952"/>
              </a:tblGrid>
              <a:tr h="792087">
                <a:tc>
                  <a:txBody>
                    <a:bodyPr/>
                    <a:lstStyle/>
                    <a:p>
                      <a:pPr algn="ctr"/>
                      <a:r>
                        <a:rPr lang="en-US" altLang="zh-CN" sz="2000" dirty="0" smtClean="0">
                          <a:latin typeface="微软雅黑" panose="020B0503020204020204" pitchFamily="34" charset="-122"/>
                          <a:ea typeface="微软雅黑" panose="020B0503020204020204" pitchFamily="34" charset="-122"/>
                        </a:rPr>
                        <a:t>Blind/ </a:t>
                      </a:r>
                      <a:r>
                        <a:rPr lang="en-US" altLang="zh-CN" sz="2000" dirty="0" err="1" smtClean="0">
                          <a:latin typeface="微软雅黑" panose="020B0503020204020204" pitchFamily="34" charset="-122"/>
                          <a:ea typeface="微软雅黑" panose="020B0503020204020204" pitchFamily="34" charset="-122"/>
                        </a:rPr>
                        <a:t>Referenceless</a:t>
                      </a:r>
                      <a:r>
                        <a:rPr lang="en-US" altLang="zh-CN" sz="2000" dirty="0" smtClean="0">
                          <a:latin typeface="微软雅黑" panose="020B0503020204020204" pitchFamily="34" charset="-122"/>
                          <a:ea typeface="微软雅黑" panose="020B0503020204020204" pitchFamily="34" charset="-122"/>
                        </a:rPr>
                        <a:t> Image Spatial Quality Evaluator   </a:t>
                      </a:r>
                      <a:endParaRPr lang="en-US" altLang="zh-CN" sz="2000" dirty="0" smtClean="0">
                        <a:latin typeface="微软雅黑" panose="020B0503020204020204" pitchFamily="34" charset="-122"/>
                        <a:ea typeface="微软雅黑" panose="020B0503020204020204" pitchFamily="34" charset="-122"/>
                      </a:endParaRPr>
                    </a:p>
                    <a:p>
                      <a:pPr algn="ctr"/>
                      <a:r>
                        <a:rPr lang="en-US" altLang="zh-CN" sz="2000" dirty="0" smtClean="0">
                          <a:latin typeface="微软雅黑" panose="020B0503020204020204" pitchFamily="34" charset="-122"/>
                          <a:ea typeface="微软雅黑" panose="020B0503020204020204" pitchFamily="34" charset="-122"/>
                        </a:rPr>
                        <a:t>  </a:t>
                      </a:r>
                      <a:r>
                        <a:rPr lang="zh-CN" altLang="en-US" sz="2000" dirty="0" smtClean="0">
                          <a:latin typeface="微软雅黑" panose="020B0503020204020204" pitchFamily="34" charset="-122"/>
                          <a:ea typeface="微软雅黑" panose="020B0503020204020204" pitchFamily="34" charset="-122"/>
                        </a:rPr>
                        <a:t>盲</a:t>
                      </a:r>
                      <a:r>
                        <a:rPr lang="en-US" altLang="zh-CN" sz="2000" dirty="0" smtClean="0">
                          <a:latin typeface="微软雅黑" panose="020B0503020204020204" pitchFamily="34" charset="-122"/>
                          <a:ea typeface="微软雅黑" panose="020B0503020204020204" pitchFamily="34" charset="-122"/>
                        </a:rPr>
                        <a:t>/</a:t>
                      </a:r>
                      <a:r>
                        <a:rPr lang="zh-CN" altLang="en-US" sz="2000" dirty="0" smtClean="0">
                          <a:latin typeface="微软雅黑" panose="020B0503020204020204" pitchFamily="34" charset="-122"/>
                          <a:ea typeface="微软雅黑" panose="020B0503020204020204" pitchFamily="34" charset="-122"/>
                        </a:rPr>
                        <a:t>无参考图像空域质量评价</a:t>
                      </a:r>
                      <a:endParaRPr lang="zh-CN" altLang="en-US" sz="2000" dirty="0">
                        <a:latin typeface="微软雅黑" panose="020B0503020204020204" pitchFamily="34" charset="-122"/>
                        <a:ea typeface="微软雅黑" panose="020B0503020204020204" pitchFamily="34" charset="-122"/>
                      </a:endParaRPr>
                    </a:p>
                  </a:txBody>
                  <a:tcPr/>
                </a:tc>
              </a:tr>
              <a:tr h="811127">
                <a:tc>
                  <a:txBody>
                    <a:bodyPr/>
                    <a:lstStyle/>
                    <a:p>
                      <a:pPr algn="ctr"/>
                      <a:r>
                        <a:rPr lang="zh-CN" altLang="en-US" sz="1900" dirty="0" smtClean="0">
                          <a:latin typeface="微软雅黑" panose="020B0503020204020204" pitchFamily="34" charset="-122"/>
                          <a:ea typeface="微软雅黑" panose="020B0503020204020204" pitchFamily="34" charset="-122"/>
                        </a:rPr>
                        <a:t>基于支持向量机的方法 </a:t>
                      </a:r>
                      <a:r>
                        <a:rPr lang="en-US" altLang="zh-CN" sz="1900" dirty="0" smtClean="0">
                          <a:latin typeface="微软雅黑" panose="020B0503020204020204" pitchFamily="34" charset="-122"/>
                          <a:ea typeface="微软雅黑" panose="020B0503020204020204" pitchFamily="34" charset="-122"/>
                        </a:rPr>
                        <a:t>SVM+SVR                            </a:t>
                      </a:r>
                      <a:endParaRPr lang="en-US" altLang="zh-CN" sz="1900" dirty="0" smtClean="0">
                        <a:latin typeface="微软雅黑" panose="020B0503020204020204" pitchFamily="34" charset="-122"/>
                        <a:ea typeface="微软雅黑" panose="020B0503020204020204" pitchFamily="34" charset="-122"/>
                      </a:endParaRPr>
                    </a:p>
                    <a:p>
                      <a:pPr algn="ctr"/>
                      <a:r>
                        <a:rPr lang="en-US" altLang="zh-CN" sz="1900" dirty="0" smtClean="0">
                          <a:latin typeface="微软雅黑" panose="020B0503020204020204" pitchFamily="34" charset="-122"/>
                          <a:ea typeface="微软雅黑" panose="020B0503020204020204" pitchFamily="34" charset="-122"/>
                        </a:rPr>
                        <a:t>(</a:t>
                      </a:r>
                      <a:r>
                        <a:rPr lang="zh-CN" altLang="en-US" sz="1900" dirty="0" smtClean="0">
                          <a:latin typeface="微软雅黑" panose="020B0503020204020204" pitchFamily="34" charset="-122"/>
                          <a:ea typeface="微软雅黑" panose="020B0503020204020204" pitchFamily="34" charset="-122"/>
                        </a:rPr>
                        <a:t>先用</a:t>
                      </a:r>
                      <a:r>
                        <a:rPr lang="en-US" altLang="zh-CN" sz="1900" dirty="0" smtClean="0">
                          <a:latin typeface="微软雅黑" panose="020B0503020204020204" pitchFamily="34" charset="-122"/>
                          <a:ea typeface="微软雅黑" panose="020B0503020204020204" pitchFamily="34" charset="-122"/>
                        </a:rPr>
                        <a:t>SVM</a:t>
                      </a:r>
                      <a:r>
                        <a:rPr lang="zh-CN" altLang="en-US" sz="1900" dirty="0" smtClean="0">
                          <a:latin typeface="微软雅黑" panose="020B0503020204020204" pitchFamily="34" charset="-122"/>
                          <a:ea typeface="微软雅黑" panose="020B0503020204020204" pitchFamily="34" charset="-122"/>
                        </a:rPr>
                        <a:t>进行失真类型识别，再对特定失真类型建立</a:t>
                      </a:r>
                      <a:r>
                        <a:rPr lang="en-US" altLang="zh-CN" sz="1900" dirty="0" smtClean="0">
                          <a:latin typeface="微软雅黑" panose="020B0503020204020204" pitchFamily="34" charset="-122"/>
                          <a:ea typeface="微软雅黑" panose="020B0503020204020204" pitchFamily="34" charset="-122"/>
                        </a:rPr>
                        <a:t>SVR</a:t>
                      </a:r>
                      <a:r>
                        <a:rPr lang="zh-CN" altLang="en-US" sz="1900" dirty="0" smtClean="0">
                          <a:latin typeface="微软雅黑" panose="020B0503020204020204" pitchFamily="34" charset="-122"/>
                          <a:ea typeface="微软雅黑" panose="020B0503020204020204" pitchFamily="34" charset="-122"/>
                        </a:rPr>
                        <a:t>回归分析模型</a:t>
                      </a:r>
                      <a:r>
                        <a:rPr lang="en-US" altLang="zh-CN" sz="1900" dirty="0" smtClean="0">
                          <a:latin typeface="微软雅黑" panose="020B0503020204020204" pitchFamily="34" charset="-122"/>
                          <a:ea typeface="微软雅黑" panose="020B0503020204020204" pitchFamily="34" charset="-122"/>
                        </a:rPr>
                        <a:t>)</a:t>
                      </a:r>
                      <a:endParaRPr lang="zh-CN" altLang="en-US" sz="1900" dirty="0">
                        <a:latin typeface="微软雅黑" panose="020B0503020204020204" pitchFamily="34" charset="-122"/>
                        <a:ea typeface="微软雅黑" panose="020B0503020204020204" pitchFamily="34" charset="-122"/>
                      </a:endParaRPr>
                    </a:p>
                  </a:txBody>
                  <a:tcPr/>
                </a:tc>
              </a:tr>
              <a:tr h="43204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900" dirty="0" smtClean="0">
                          <a:latin typeface="微软雅黑" panose="020B0503020204020204" pitchFamily="34" charset="-122"/>
                          <a:ea typeface="微软雅黑" panose="020B0503020204020204" pitchFamily="34" charset="-122"/>
                        </a:rPr>
                        <a:t>基于空域统计特征</a:t>
                      </a:r>
                      <a:endParaRPr lang="zh-CN" altLang="en-US" sz="1900" b="0" dirty="0" smtClean="0">
                        <a:latin typeface="Verdana" panose="020B0604030504040204" pitchFamily="34" charset="0"/>
                        <a:ea typeface="微软雅黑" panose="020B0503020204020204" pitchFamily="34" charset="-122"/>
                        <a:cs typeface="Verdana" panose="020B0604030504040204" pitchFamily="34" charset="0"/>
                      </a:endParaRPr>
                    </a:p>
                  </a:txBody>
                  <a:tcPr/>
                </a:tc>
              </a:tr>
              <a:tr h="504056">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900" dirty="0" smtClean="0">
                          <a:latin typeface="微软雅黑" panose="020B0503020204020204" pitchFamily="34" charset="-122"/>
                          <a:ea typeface="微软雅黑" panose="020B0503020204020204" pitchFamily="34" charset="-122"/>
                        </a:rPr>
                        <a:t>Output</a:t>
                      </a:r>
                      <a:r>
                        <a:rPr lang="zh-CN" altLang="en-US" sz="1900" dirty="0" smtClean="0">
                          <a:latin typeface="微软雅黑" panose="020B0503020204020204" pitchFamily="34" charset="-122"/>
                          <a:ea typeface="微软雅黑" panose="020B0503020204020204" pitchFamily="34" charset="-122"/>
                        </a:rPr>
                        <a:t>：</a:t>
                      </a:r>
                      <a:r>
                        <a:rPr lang="en-US" altLang="zh-CN" sz="1900" dirty="0" smtClean="0">
                          <a:latin typeface="微软雅黑" panose="020B0503020204020204" pitchFamily="34" charset="-122"/>
                          <a:ea typeface="微软雅黑" panose="020B0503020204020204" pitchFamily="34" charset="-122"/>
                        </a:rPr>
                        <a:t>quality score</a:t>
                      </a:r>
                      <a:endParaRPr lang="zh-CN" altLang="en-US" sz="1900" b="0" dirty="0">
                        <a:latin typeface="Verdana" panose="020B0604030504040204" pitchFamily="34" charset="0"/>
                        <a:ea typeface="微软雅黑" panose="020B0503020204020204" pitchFamily="34" charset="-122"/>
                        <a:cs typeface="Verdana" panose="020B0604030504040204" pitchFamily="34" charset="0"/>
                      </a:endParaRPr>
                    </a:p>
                  </a:txBody>
                  <a:tcPr/>
                </a:tc>
              </a:tr>
              <a:tr h="902176">
                <a:tc>
                  <a:txBody>
                    <a:bodyPr/>
                    <a:lstStyle/>
                    <a:p>
                      <a:pPr marL="0" marR="0" indent="0" algn="ctr" defTabSz="914400" rtl="0" eaLnBrk="1" fontAlgn="auto" latinLnBrk="0" hangingPunct="1">
                        <a:lnSpc>
                          <a:spcPct val="100000"/>
                        </a:lnSpc>
                        <a:spcBef>
                          <a:spcPts val="0"/>
                        </a:spcBef>
                        <a:spcAft>
                          <a:spcPts val="0"/>
                        </a:spcAft>
                        <a:buClrTx/>
                        <a:buSzTx/>
                        <a:buFont typeface="Wingdings" panose="05000000000000000000" pitchFamily="2" charset="2"/>
                        <a:buNone/>
                        <a:defRPr/>
                      </a:pPr>
                      <a:r>
                        <a:rPr lang="zh-CN" altLang="en-US" sz="1900" b="0" dirty="0" smtClean="0">
                          <a:latin typeface="Verdana" panose="020B0604030504040204" pitchFamily="34" charset="0"/>
                          <a:ea typeface="微软雅黑" panose="020B0503020204020204" pitchFamily="34" charset="-122"/>
                          <a:cs typeface="Verdana" panose="020B0604030504040204" pitchFamily="34" charset="0"/>
                        </a:rPr>
                        <a:t>自然图像归一化的亮度值趋向于单元正态高斯特性，而图像中的失真会改变归一化系数的统计特征，通过测量这种统计特征的改变，可以预测失真类型并评价图像质量。</a:t>
                      </a:r>
                      <a:endParaRPr lang="en-US" altLang="zh-CN" sz="1900" b="0" baseline="0" dirty="0" smtClean="0">
                        <a:latin typeface="Verdana" panose="020B0604030504040204" pitchFamily="34" charset="0"/>
                        <a:ea typeface="微软雅黑" panose="020B0503020204020204" pitchFamily="34" charset="-122"/>
                        <a:cs typeface="Verdana" panose="020B0604030504040204" pitchFamily="34" charset="0"/>
                      </a:endParaRPr>
                    </a:p>
                  </a:txBody>
                  <a:tcPr/>
                </a:tc>
              </a:tr>
              <a:tr h="480060">
                <a:tc>
                  <a:txBody>
                    <a:bodyPr/>
                    <a:lstStyle/>
                    <a:p>
                      <a: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a:pPr>
                      <a:r>
                        <a:rPr lang="zh-CN" altLang="en-US" sz="1900" b="0" baseline="0" dirty="0" smtClean="0">
                          <a:latin typeface="Verdana" panose="020B0604030504040204" pitchFamily="34" charset="0"/>
                          <a:ea typeface="微软雅黑" panose="020B0503020204020204" pitchFamily="34" charset="-122"/>
                          <a:cs typeface="Verdana" panose="020B0604030504040204" pitchFamily="34" charset="0"/>
                        </a:rPr>
                        <a:t>先计算图像多尺度的去均值对比度归一化系数（</a:t>
                      </a:r>
                      <a:r>
                        <a:rPr lang="en-US" altLang="zh-CN" sz="1900" b="0" baseline="0" dirty="0" smtClean="0">
                          <a:latin typeface="Verdana" panose="020B0604030504040204" pitchFamily="34" charset="0"/>
                          <a:ea typeface="微软雅黑" panose="020B0503020204020204" pitchFamily="34" charset="-122"/>
                          <a:cs typeface="Verdana" panose="020B0604030504040204" pitchFamily="34" charset="0"/>
                        </a:rPr>
                        <a:t>MSCN</a:t>
                      </a:r>
                      <a:r>
                        <a:rPr lang="zh-CN" altLang="en-US" sz="1900" b="0" baseline="0" dirty="0" smtClean="0">
                          <a:latin typeface="Verdana" panose="020B0604030504040204" pitchFamily="34" charset="0"/>
                          <a:ea typeface="微软雅黑" panose="020B0503020204020204" pitchFamily="34" charset="-122"/>
                          <a:cs typeface="Verdana" panose="020B0604030504040204" pitchFamily="34" charset="0"/>
                        </a:rPr>
                        <a:t>），再对系数及其沿不同方向的相关系数进行非对称广义高斯拟合（</a:t>
                      </a:r>
                      <a:r>
                        <a:rPr lang="en-US" altLang="zh-CN" sz="1900" b="0" baseline="0" dirty="0" smtClean="0">
                          <a:latin typeface="Verdana" panose="020B0604030504040204" pitchFamily="34" charset="0"/>
                          <a:ea typeface="微软雅黑" panose="020B0503020204020204" pitchFamily="34" charset="-122"/>
                          <a:cs typeface="Verdana" panose="020B0604030504040204" pitchFamily="34" charset="0"/>
                        </a:rPr>
                        <a:t>AGGD</a:t>
                      </a:r>
                      <a:r>
                        <a:rPr lang="zh-CN" altLang="en-US" sz="1900" b="0" baseline="0" dirty="0" smtClean="0">
                          <a:latin typeface="Verdana" panose="020B0604030504040204" pitchFamily="34" charset="0"/>
                          <a:ea typeface="微软雅黑" panose="020B0503020204020204" pitchFamily="34" charset="-122"/>
                          <a:cs typeface="Verdana" panose="020B0604030504040204" pitchFamily="34" charset="0"/>
                        </a:rPr>
                        <a:t>）得到参数作为特征。</a:t>
                      </a:r>
                      <a:endParaRPr lang="en-US" altLang="zh-CN" sz="1900" b="0" baseline="0" dirty="0" smtClean="0">
                        <a:latin typeface="Verdana" panose="020B0604030504040204" pitchFamily="34" charset="0"/>
                        <a:ea typeface="微软雅黑" panose="020B0503020204020204" pitchFamily="34" charset="-122"/>
                        <a:cs typeface="Verdana" panose="020B0604030504040204" pitchFamily="34" charset="0"/>
                      </a:endParaRPr>
                    </a:p>
                  </a:txBody>
                  <a:tcPr/>
                </a:tc>
              </a:tr>
              <a:tr h="480060">
                <a:tc>
                  <a:txBody>
                    <a:bodyPr/>
                    <a:lstStyle/>
                    <a:p>
                      <a: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a:pPr>
                      <a:r>
                        <a:rPr lang="zh-CN" altLang="en-US" sz="1900" b="0" baseline="0" dirty="0" smtClean="0">
                          <a:latin typeface="Verdana" panose="020B0604030504040204" pitchFamily="34" charset="0"/>
                          <a:ea typeface="微软雅黑" panose="020B0503020204020204" pitchFamily="34" charset="-122"/>
                          <a:cs typeface="Verdana" panose="020B0604030504040204" pitchFamily="34" charset="0"/>
                        </a:rPr>
                        <a:t>步骤：图像像素归一化、空域特征提取、图像质量计算</a:t>
                      </a:r>
                      <a:endParaRPr lang="en-US" altLang="zh-CN" sz="1900" b="0" baseline="0" dirty="0" smtClean="0">
                        <a:latin typeface="Verdana" panose="020B0604030504040204" pitchFamily="34" charset="0"/>
                        <a:ea typeface="微软雅黑" panose="020B0503020204020204" pitchFamily="34" charset="-122"/>
                        <a:cs typeface="Verdana" panose="020B0604030504040204" pitchFamily="34" charset="0"/>
                      </a:endParaRPr>
                    </a:p>
                  </a:txBody>
                  <a:tcPr/>
                </a:tc>
              </a:tr>
            </a:tbl>
          </a:graphicData>
        </a:graphic>
      </p:graphicFrame>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BRISQUE</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p:cNvSpPr txBox="1"/>
          <p:nvPr/>
        </p:nvSpPr>
        <p:spPr>
          <a:xfrm>
            <a:off x="755576" y="2175247"/>
            <a:ext cx="4896544" cy="461665"/>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Simulation results (</a:t>
            </a:r>
            <a:r>
              <a:rPr lang="en-US" altLang="zh-CN" sz="2400" dirty="0" err="1" smtClean="0">
                <a:latin typeface="Verdana" panose="020B0604030504040204" pitchFamily="34" charset="0"/>
                <a:ea typeface="Verdana" panose="020B0604030504040204" pitchFamily="34" charset="0"/>
                <a:cs typeface="Verdana" panose="020B0604030504040204" pitchFamily="34" charset="0"/>
              </a:rPr>
              <a:t>Matlab</a:t>
            </a:r>
            <a:r>
              <a:rPr lang="en-US" altLang="zh-CN" sz="2400" dirty="0" smtClean="0">
                <a:latin typeface="Verdana" panose="020B0604030504040204" pitchFamily="34" charset="0"/>
                <a:ea typeface="Verdana" panose="020B0604030504040204" pitchFamily="34" charset="0"/>
                <a:cs typeface="Verdana" panose="020B0604030504040204" pitchFamily="34" charset="0"/>
              </a:rPr>
              <a:t>)</a:t>
            </a:r>
            <a:endParaRPr lang="zh-CN" altLang="en-US" sz="2400" dirty="0">
              <a:latin typeface="Verdana" panose="020B0604030504040204" pitchFamily="34" charset="0"/>
              <a:cs typeface="Verdana" panose="020B0604030504040204" pitchFamily="34" charset="0"/>
            </a:endParaRPr>
          </a:p>
        </p:txBody>
      </p:sp>
      <p:pic>
        <p:nvPicPr>
          <p:cNvPr id="18" name="Picture 8" descr="G:\研究生\图像质量评价王焱\程序\PSNR\2.bmp"/>
          <p:cNvPicPr>
            <a:picLocks noChangeAspect="1" noChangeArrowheads="1"/>
          </p:cNvPicPr>
          <p:nvPr/>
        </p:nvPicPr>
        <p:blipFill>
          <a:blip r:embed="rId1" cstate="print"/>
          <a:srcRect/>
          <a:stretch>
            <a:fillRect/>
          </a:stretch>
        </p:blipFill>
        <p:spPr bwMode="auto">
          <a:xfrm>
            <a:off x="3131840" y="2855598"/>
            <a:ext cx="2880320" cy="2136237"/>
          </a:xfrm>
          <a:prstGeom prst="rect">
            <a:avLst/>
          </a:prstGeom>
          <a:noFill/>
        </p:spPr>
      </p:pic>
      <p:pic>
        <p:nvPicPr>
          <p:cNvPr id="19" name="Picture 9" descr="G:\研究生\图像质量评价王焱\程序\PSNR\1.bmp"/>
          <p:cNvPicPr>
            <a:picLocks noChangeAspect="1" noChangeArrowheads="1"/>
          </p:cNvPicPr>
          <p:nvPr/>
        </p:nvPicPr>
        <p:blipFill>
          <a:blip r:embed="rId2" cstate="print"/>
          <a:srcRect/>
          <a:stretch>
            <a:fillRect/>
          </a:stretch>
        </p:blipFill>
        <p:spPr bwMode="auto">
          <a:xfrm>
            <a:off x="144016" y="2852936"/>
            <a:ext cx="2915816" cy="2162563"/>
          </a:xfrm>
          <a:prstGeom prst="rect">
            <a:avLst/>
          </a:prstGeom>
          <a:noFill/>
        </p:spPr>
      </p:pic>
      <p:pic>
        <p:nvPicPr>
          <p:cNvPr id="20" name="Picture 10" descr="G:\研究生\图像质量评价王焱\程序\PSNR\3.bmp"/>
          <p:cNvPicPr>
            <a:picLocks noChangeAspect="1" noChangeArrowheads="1"/>
          </p:cNvPicPr>
          <p:nvPr/>
        </p:nvPicPr>
        <p:blipFill>
          <a:blip r:embed="rId3" cstate="print"/>
          <a:srcRect/>
          <a:stretch>
            <a:fillRect/>
          </a:stretch>
        </p:blipFill>
        <p:spPr bwMode="auto">
          <a:xfrm>
            <a:off x="6084168" y="2855598"/>
            <a:ext cx="2880320" cy="2136237"/>
          </a:xfrm>
          <a:prstGeom prst="rect">
            <a:avLst/>
          </a:prstGeom>
          <a:noFill/>
        </p:spPr>
      </p:pic>
      <p:sp>
        <p:nvSpPr>
          <p:cNvPr id="21" name="TextBox 20"/>
          <p:cNvSpPr txBox="1"/>
          <p:nvPr/>
        </p:nvSpPr>
        <p:spPr>
          <a:xfrm>
            <a:off x="0" y="5157192"/>
            <a:ext cx="3203848" cy="400110"/>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Quality score =4.7383</a:t>
            </a:r>
            <a:endParaRPr lang="zh-CN" altLang="en-US" sz="2000" dirty="0">
              <a:latin typeface="Verdana" panose="020B0604030504040204" pitchFamily="34" charset="0"/>
              <a:cs typeface="Verdana" panose="020B0604030504040204" pitchFamily="34" charset="0"/>
            </a:endParaRPr>
          </a:p>
        </p:txBody>
      </p:sp>
      <p:sp>
        <p:nvSpPr>
          <p:cNvPr id="23" name="TextBox 22"/>
          <p:cNvSpPr txBox="1"/>
          <p:nvPr/>
        </p:nvSpPr>
        <p:spPr>
          <a:xfrm>
            <a:off x="2915816" y="5661248"/>
            <a:ext cx="4032448" cy="400110"/>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Quality score =45.7307</a:t>
            </a:r>
            <a:endParaRPr lang="zh-CN" altLang="en-US" sz="2000" dirty="0">
              <a:latin typeface="Verdana" panose="020B0604030504040204" pitchFamily="34" charset="0"/>
              <a:cs typeface="Verdana" panose="020B0604030504040204" pitchFamily="34" charset="0"/>
            </a:endParaRPr>
          </a:p>
        </p:txBody>
      </p:sp>
      <p:sp>
        <p:nvSpPr>
          <p:cNvPr id="24" name="TextBox 23"/>
          <p:cNvSpPr txBox="1"/>
          <p:nvPr/>
        </p:nvSpPr>
        <p:spPr>
          <a:xfrm>
            <a:off x="5940152" y="5085184"/>
            <a:ext cx="3672408" cy="400110"/>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Quality score =68.9316</a:t>
            </a:r>
            <a:endParaRPr lang="zh-CN" altLang="en-US" sz="2000"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22" name="动作按钮: 第一张 21">
            <a:hlinkClick r:id="rId4"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Robust</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graphicFrame>
        <p:nvGraphicFramePr>
          <p:cNvPr id="13" name="表格 12"/>
          <p:cNvGraphicFramePr>
            <a:graphicFrameLocks noGrp="1"/>
          </p:cNvGraphicFramePr>
          <p:nvPr/>
        </p:nvGraphicFramePr>
        <p:xfrm>
          <a:off x="323528" y="2039146"/>
          <a:ext cx="8568952" cy="4594798"/>
        </p:xfrm>
        <a:graphic>
          <a:graphicData uri="http://schemas.openxmlformats.org/drawingml/2006/table">
            <a:tbl>
              <a:tblPr firstRow="1" bandRow="1">
                <a:tableStyleId>{5C22544A-7EE6-4342-B048-85BDC9FD1C3A}</a:tableStyleId>
              </a:tblPr>
              <a:tblGrid>
                <a:gridCol w="8568952"/>
              </a:tblGrid>
              <a:tr h="777198">
                <a:tc>
                  <a:txBody>
                    <a:bodyPr/>
                    <a:lstStyle/>
                    <a:p>
                      <a:pPr algn="ctr"/>
                      <a:r>
                        <a:rPr lang="en-US" altLang="zh-CN" sz="2000" dirty="0" smtClean="0">
                          <a:latin typeface="微软雅黑" panose="020B0503020204020204" pitchFamily="34" charset="-122"/>
                          <a:ea typeface="微软雅黑" panose="020B0503020204020204" pitchFamily="34" charset="-122"/>
                        </a:rPr>
                        <a:t>Robust Statistical Approach</a:t>
                      </a:r>
                      <a:endParaRPr lang="en-US" altLang="zh-CN" sz="2000" dirty="0" smtClean="0">
                        <a:latin typeface="微软雅黑" panose="020B0503020204020204" pitchFamily="34" charset="-122"/>
                        <a:ea typeface="微软雅黑" panose="020B0503020204020204" pitchFamily="34" charset="-122"/>
                      </a:endParaRPr>
                    </a:p>
                    <a:p>
                      <a:pPr algn="ctr"/>
                      <a:r>
                        <a:rPr lang="zh-CN" altLang="en-US" sz="2000" dirty="0" smtClean="0">
                          <a:latin typeface="微软雅黑" panose="020B0503020204020204" pitchFamily="34" charset="-122"/>
                          <a:ea typeface="微软雅黑" panose="020B0503020204020204" pitchFamily="34" charset="-122"/>
                        </a:rPr>
                        <a:t>鲁棒性统计方法</a:t>
                      </a:r>
                      <a:endParaRPr lang="zh-CN" altLang="en-US" sz="2000" dirty="0">
                        <a:latin typeface="微软雅黑" panose="020B0503020204020204" pitchFamily="34" charset="-122"/>
                        <a:ea typeface="微软雅黑" panose="020B0503020204020204" pitchFamily="34" charset="-122"/>
                      </a:endParaRPr>
                    </a:p>
                  </a:txBody>
                  <a:tcPr/>
                </a:tc>
              </a:tr>
              <a:tr h="491438">
                <a:tc>
                  <a:txBody>
                    <a:bodyPr/>
                    <a:lstStyle/>
                    <a:p>
                      <a:pPr algn="ctr"/>
                      <a:r>
                        <a:rPr lang="zh-CN" altLang="en-US" sz="1900" b="1" dirty="0" smtClean="0">
                          <a:latin typeface="微软雅黑" panose="020B0503020204020204" pitchFamily="34" charset="-122"/>
                          <a:ea typeface="微软雅黑" panose="020B0503020204020204" pitchFamily="34" charset="-122"/>
                        </a:rPr>
                        <a:t>基于</a:t>
                      </a:r>
                      <a:r>
                        <a:rPr lang="en-US" altLang="zh-CN" sz="1900" b="1" dirty="0" smtClean="0">
                          <a:latin typeface="微软雅黑" panose="020B0503020204020204" pitchFamily="34" charset="-122"/>
                          <a:ea typeface="微软雅黑" panose="020B0503020204020204" pitchFamily="34" charset="-122"/>
                        </a:rPr>
                        <a:t>BRISQUE</a:t>
                      </a:r>
                      <a:r>
                        <a:rPr lang="zh-CN" altLang="en-US" sz="1900" b="1" dirty="0" smtClean="0">
                          <a:latin typeface="微软雅黑" panose="020B0503020204020204" pitchFamily="34" charset="-122"/>
                          <a:ea typeface="微软雅黑" panose="020B0503020204020204" pitchFamily="34" charset="-122"/>
                        </a:rPr>
                        <a:t>、</a:t>
                      </a:r>
                      <a:r>
                        <a:rPr lang="en-US" altLang="zh-CN" sz="1900" b="1" dirty="0" smtClean="0">
                          <a:latin typeface="微软雅黑" panose="020B0503020204020204" pitchFamily="34" charset="-122"/>
                          <a:ea typeface="微软雅黑" panose="020B0503020204020204" pitchFamily="34" charset="-122"/>
                        </a:rPr>
                        <a:t>L-moments</a:t>
                      </a:r>
                      <a:r>
                        <a:rPr lang="zh-CN" altLang="en-US" sz="1900" b="1" dirty="0" smtClean="0">
                          <a:latin typeface="微软雅黑" panose="020B0503020204020204" pitchFamily="34" charset="-122"/>
                          <a:ea typeface="微软雅黑" panose="020B0503020204020204" pitchFamily="34" charset="-122"/>
                        </a:rPr>
                        <a:t>线性矩</a:t>
                      </a:r>
                      <a:endParaRPr lang="en-US" altLang="zh-CN" sz="1900" b="1" dirty="0" smtClean="0">
                        <a:latin typeface="微软雅黑" panose="020B0503020204020204" pitchFamily="34" charset="-122"/>
                        <a:ea typeface="微软雅黑" panose="020B0503020204020204" pitchFamily="34" charset="-122"/>
                      </a:endParaRPr>
                    </a:p>
                    <a:p>
                      <a:pPr algn="ctr">
                        <a:buFont typeface="Arial" panose="020B0604020202020204" pitchFamily="34" charset="0"/>
                        <a:buNone/>
                      </a:pPr>
                      <a:r>
                        <a:rPr lang="zh-CN" altLang="en-US"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a:t>
                      </a:r>
                      <a:r>
                        <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We modify BRISQUE using L-moment based parameter estimators to </a:t>
                      </a:r>
                      <a:r>
                        <a:rPr lang="en-US" altLang="zh-CN" sz="1900" kern="1200" baseline="0" dirty="0" err="1" smtClean="0">
                          <a:solidFill>
                            <a:schemeClr val="dk1"/>
                          </a:solidFill>
                          <a:latin typeface="Verdana" panose="020B0604030504040204" pitchFamily="34" charset="0"/>
                          <a:ea typeface="Verdana" panose="020B0604030504040204" pitchFamily="34" charset="0"/>
                          <a:cs typeface="Verdana" panose="020B0604030504040204" pitchFamily="34" charset="0"/>
                        </a:rPr>
                        <a:t>robustify</a:t>
                      </a:r>
                      <a:r>
                        <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 the IQA model . L-moments are useful for robustly estimating the parameters of distributions.</a:t>
                      </a:r>
                      <a:r>
                        <a:rPr lang="zh-CN" altLang="en-US"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a:t>
                      </a:r>
                      <a:endParaRPr lang="zh-CN" altLang="en-US" sz="1900" dirty="0">
                        <a:latin typeface="Verdana" panose="020B0604030504040204" pitchFamily="34" charset="0"/>
                        <a:ea typeface="微软雅黑" panose="020B0503020204020204" pitchFamily="34" charset="-122"/>
                        <a:cs typeface="Verdana" panose="020B0604030504040204" pitchFamily="34" charset="0"/>
                      </a:endParaRPr>
                    </a:p>
                  </a:txBody>
                  <a:tcPr/>
                </a:tc>
              </a:tr>
              <a:tr h="406504">
                <a:tc>
                  <a:txBody>
                    <a:bodyPr/>
                    <a:lstStyle/>
                    <a:p>
                      <a:pPr algn="ctr"/>
                      <a:r>
                        <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Robust statistical approaches have been applied to standard</a:t>
                      </a:r>
                      <a:endPar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endParaRPr>
                    </a:p>
                    <a:p>
                      <a:pPr algn="ctr"/>
                      <a:r>
                        <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problems in image </a:t>
                      </a:r>
                      <a:r>
                        <a:rPr lang="en-US" altLang="zh-CN" sz="1900" kern="1200" baseline="0" dirty="0" err="1" smtClean="0">
                          <a:solidFill>
                            <a:schemeClr val="dk1"/>
                          </a:solidFill>
                          <a:latin typeface="Verdana" panose="020B0604030504040204" pitchFamily="34" charset="0"/>
                          <a:ea typeface="Verdana" panose="020B0604030504040204" pitchFamily="34" charset="0"/>
                          <a:cs typeface="Verdana" panose="020B0604030504040204" pitchFamily="34" charset="0"/>
                        </a:rPr>
                        <a:t>processing.</a:t>
                      </a:r>
                      <a:r>
                        <a:rPr lang="en-US" altLang="zh-CN" sz="1900" b="0" kern="1200" baseline="0" dirty="0" err="1" smtClean="0">
                          <a:solidFill>
                            <a:schemeClr val="dk1"/>
                          </a:solidFill>
                          <a:latin typeface="Verdana" panose="020B0604030504040204" pitchFamily="34" charset="0"/>
                          <a:ea typeface="Verdana" panose="020B0604030504040204" pitchFamily="34" charset="0"/>
                          <a:cs typeface="Verdana" panose="020B0604030504040204" pitchFamily="34" charset="0"/>
                        </a:rPr>
                        <a:t>But</a:t>
                      </a:r>
                      <a:r>
                        <a:rPr lang="en-US" altLang="zh-CN" sz="1900" b="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 </a:t>
                      </a:r>
                      <a:r>
                        <a:rPr lang="en-US" altLang="zh-CN" sz="1900" b="1"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we are the first ones </a:t>
                      </a:r>
                      <a:r>
                        <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to explore</a:t>
                      </a:r>
                      <a:endPar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endParaRPr>
                    </a:p>
                    <a:p>
                      <a:pPr algn="ctr"/>
                      <a:r>
                        <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their potential for image quality assessment applications.</a:t>
                      </a:r>
                      <a:endParaRPr lang="zh-CN" altLang="en-US" sz="1900" b="0" dirty="0" smtClean="0">
                        <a:latin typeface="Verdana" panose="020B0604030504040204" pitchFamily="34" charset="0"/>
                        <a:ea typeface="微软雅黑" panose="020B0503020204020204" pitchFamily="34" charset="-122"/>
                        <a:cs typeface="Verdana" panose="020B0604030504040204" pitchFamily="34" charset="0"/>
                      </a:endParaRPr>
                    </a:p>
                  </a:txBody>
                  <a:tcPr/>
                </a:tc>
              </a:tr>
              <a:tr h="41908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900" dirty="0" smtClean="0">
                          <a:latin typeface="微软雅黑" panose="020B0503020204020204" pitchFamily="34" charset="-122"/>
                          <a:ea typeface="微软雅黑" panose="020B0503020204020204" pitchFamily="34" charset="-122"/>
                        </a:rPr>
                        <a:t>Output</a:t>
                      </a:r>
                      <a:r>
                        <a:rPr lang="zh-CN" altLang="en-US" sz="1900" dirty="0" smtClean="0">
                          <a:latin typeface="微软雅黑" panose="020B0503020204020204" pitchFamily="34" charset="-122"/>
                          <a:ea typeface="微软雅黑" panose="020B0503020204020204" pitchFamily="34" charset="-122"/>
                        </a:rPr>
                        <a:t>：</a:t>
                      </a:r>
                      <a:r>
                        <a:rPr lang="en-US" altLang="zh-CN" sz="1900" dirty="0" smtClean="0">
                          <a:latin typeface="微软雅黑" panose="020B0503020204020204" pitchFamily="34" charset="-122"/>
                          <a:ea typeface="微软雅黑" panose="020B0503020204020204" pitchFamily="34" charset="-122"/>
                        </a:rPr>
                        <a:t>PLCC</a:t>
                      </a:r>
                      <a:endParaRPr lang="zh-CN" altLang="en-US" sz="1900" b="0" dirty="0">
                        <a:latin typeface="Verdana" panose="020B0604030504040204" pitchFamily="34" charset="0"/>
                        <a:ea typeface="微软雅黑" panose="020B0503020204020204" pitchFamily="34" charset="-122"/>
                        <a:cs typeface="Verdana" panose="020B0604030504040204" pitchFamily="34" charset="0"/>
                      </a:endParaRPr>
                    </a:p>
                  </a:txBody>
                  <a:tcPr/>
                </a:tc>
              </a:tr>
              <a:tr h="632001">
                <a:tc>
                  <a:txBody>
                    <a:bodyPr/>
                    <a:lstStyle/>
                    <a:p>
                      <a:pPr algn="ctr">
                        <a:buFont typeface="Arial" panose="020B0604020202020204" pitchFamily="34" charset="0"/>
                        <a:buChar char="•"/>
                      </a:pPr>
                      <a:r>
                        <a:rPr lang="en-US" altLang="zh-CN"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Better correlation with human judgments of image quality are achieved when distortions deviate from natural scene statistics</a:t>
                      </a:r>
                      <a:r>
                        <a:rPr lang="zh-CN" altLang="en-US"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a:t>
                      </a:r>
                      <a:r>
                        <a:rPr lang="en-US" altLang="zh-CN"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NSS</a:t>
                      </a:r>
                      <a:r>
                        <a:rPr lang="zh-CN" altLang="en-US"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a:t>
                      </a:r>
                      <a:r>
                        <a:rPr lang="en-US" altLang="zh-CN"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 models.</a:t>
                      </a:r>
                      <a:endParaRPr lang="en-US" altLang="zh-CN"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endParaRPr>
                    </a:p>
                    <a:p>
                      <a:pPr algn="ctr">
                        <a:buFont typeface="Arial" panose="020B0604020202020204" pitchFamily="34" charset="0"/>
                        <a:buChar char="•"/>
                      </a:pPr>
                      <a:r>
                        <a:rPr lang="en-US" altLang="zh-CN"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  Robust methods </a:t>
                      </a:r>
                      <a:r>
                        <a:rPr lang="en-US" altLang="zh-CN" sz="1800" b="1"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perform better when</a:t>
                      </a:r>
                      <a:r>
                        <a:rPr lang="en-US" altLang="zh-CN"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 only small amount of training data is available for learning the framework.</a:t>
                      </a:r>
                      <a:endParaRPr lang="zh-CN" altLang="en-US" sz="1900" b="0" dirty="0">
                        <a:latin typeface="Verdana" panose="020B0604030504040204" pitchFamily="34" charset="0"/>
                        <a:ea typeface="微软雅黑" panose="020B0503020204020204" pitchFamily="34" charset="-122"/>
                        <a:cs typeface="Verdana" panose="020B0604030504040204" pitchFamily="34" charset="0"/>
                      </a:endParaRPr>
                    </a:p>
                  </a:txBody>
                  <a:tcPr/>
                </a:tc>
              </a:tr>
            </a:tbl>
          </a:graphicData>
        </a:graphic>
      </p:graphicFrame>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5" name="动作按钮: 第一张 14">
            <a:hlinkClick r:id="rId1"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987824"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6" name="矩形 15"/>
          <p:cNvSpPr/>
          <p:nvPr/>
        </p:nvSpPr>
        <p:spPr>
          <a:xfrm>
            <a:off x="251520"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9" name="TextBox 18"/>
          <p:cNvSpPr txBox="1"/>
          <p:nvPr/>
        </p:nvSpPr>
        <p:spPr>
          <a:xfrm>
            <a:off x="1187624" y="1556792"/>
            <a:ext cx="6984776"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What is IQA</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2" name="TextBox 21"/>
          <p:cNvSpPr txBox="1"/>
          <p:nvPr/>
        </p:nvSpPr>
        <p:spPr>
          <a:xfrm>
            <a:off x="1763688" y="2420888"/>
            <a:ext cx="6948264" cy="523220"/>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a:t>
            </a:r>
            <a:r>
              <a:rPr lang="en-US" altLang="zh-CN" sz="2800" dirty="0" smtClean="0">
                <a:latin typeface="Verdana" panose="020B0604030504040204" pitchFamily="34" charset="0"/>
                <a:ea typeface="Verdana" panose="020B0604030504040204" pitchFamily="34" charset="0"/>
                <a:cs typeface="Verdana" panose="020B0604030504040204" pitchFamily="34" charset="0"/>
              </a:rPr>
              <a:t>Fidelity</a:t>
            </a:r>
            <a:r>
              <a:rPr lang="en-US" altLang="zh-CN" sz="2400" dirty="0" smtClean="0">
                <a:latin typeface="Verdana" panose="020B0604030504040204" pitchFamily="34" charset="0"/>
                <a:ea typeface="Verdana" panose="020B0604030504040204" pitchFamily="34" charset="0"/>
                <a:cs typeface="Verdana" panose="020B0604030504040204" pitchFamily="34" charset="0"/>
              </a:rPr>
              <a:t>      </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3" name="TextBox 22"/>
          <p:cNvSpPr txBox="1"/>
          <p:nvPr/>
        </p:nvSpPr>
        <p:spPr>
          <a:xfrm>
            <a:off x="1763688" y="4488120"/>
            <a:ext cx="6984776" cy="523220"/>
          </a:xfrm>
          <a:prstGeom prst="rect">
            <a:avLst/>
          </a:prstGeom>
          <a:noFill/>
        </p:spPr>
        <p:txBody>
          <a:bodyPr wrap="square" rtlCol="0">
            <a:spAutoFit/>
          </a:bodyPr>
          <a:lstStyle/>
          <a:p>
            <a:pPr>
              <a:buFont typeface="Arial" panose="020B0604020202020204" pitchFamily="34" charset="0"/>
              <a:buChar char="•"/>
            </a:pPr>
            <a:r>
              <a:rPr lang="en-US" altLang="zh-CN" sz="2800" b="1" dirty="0" smtClean="0">
                <a:latin typeface="Verdana" panose="020B0604030504040204" pitchFamily="34" charset="0"/>
                <a:ea typeface="Verdana" panose="020B0604030504040204" pitchFamily="34" charset="0"/>
                <a:cs typeface="Verdana" panose="020B0604030504040204" pitchFamily="34" charset="0"/>
              </a:rPr>
              <a:t> </a:t>
            </a:r>
            <a:r>
              <a:rPr lang="en-US" altLang="zh-CN" sz="2800" dirty="0" smtClean="0">
                <a:latin typeface="Verdana" panose="020B0604030504040204" pitchFamily="34" charset="0"/>
                <a:ea typeface="Verdana" panose="020B0604030504040204" pitchFamily="34" charset="0"/>
                <a:cs typeface="Verdana" panose="020B0604030504040204" pitchFamily="34" charset="0"/>
              </a:rPr>
              <a:t>Intelligibility</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5" name="TextBox 24"/>
          <p:cNvSpPr txBox="1"/>
          <p:nvPr/>
        </p:nvSpPr>
        <p:spPr>
          <a:xfrm>
            <a:off x="2195736" y="3068960"/>
            <a:ext cx="5832648" cy="1015663"/>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      The distortion level between the test  and reference image in the process  of observation of the human eye.</a:t>
            </a:r>
            <a:endParaRPr lang="zh-CN" altLang="en-US" sz="2000" dirty="0"/>
          </a:p>
        </p:txBody>
      </p:sp>
      <p:sp>
        <p:nvSpPr>
          <p:cNvPr id="26" name="TextBox 25"/>
          <p:cNvSpPr txBox="1"/>
          <p:nvPr/>
        </p:nvSpPr>
        <p:spPr>
          <a:xfrm>
            <a:off x="2267744" y="5157192"/>
            <a:ext cx="5904656" cy="1323439"/>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      The ability of the test image on providing information for human/machine consumers with respect to the reference image.</a:t>
            </a:r>
            <a:endParaRPr lang="zh-CN" altLang="en-US" sz="2000" dirty="0"/>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SSEQ</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graphicFrame>
        <p:nvGraphicFramePr>
          <p:cNvPr id="13" name="表格 12"/>
          <p:cNvGraphicFramePr>
            <a:graphicFrameLocks noGrp="1"/>
          </p:cNvGraphicFramePr>
          <p:nvPr/>
        </p:nvGraphicFramePr>
        <p:xfrm>
          <a:off x="467544" y="2282590"/>
          <a:ext cx="8136904" cy="4104760"/>
        </p:xfrm>
        <a:graphic>
          <a:graphicData uri="http://schemas.openxmlformats.org/drawingml/2006/table">
            <a:tbl>
              <a:tblPr firstRow="1" bandRow="1">
                <a:tableStyleId>{5C22544A-7EE6-4342-B048-85BDC9FD1C3A}</a:tableStyleId>
              </a:tblPr>
              <a:tblGrid>
                <a:gridCol w="8136904"/>
              </a:tblGrid>
              <a:tr h="710328">
                <a:tc>
                  <a:txBody>
                    <a:bodyPr/>
                    <a:lstStyle/>
                    <a:p>
                      <a:pPr algn="ctr"/>
                      <a:r>
                        <a:rPr lang="en-US" altLang="zh-CN" sz="2000" b="1" dirty="0" smtClean="0">
                          <a:latin typeface="Verdana" panose="020B0604030504040204" pitchFamily="34" charset="0"/>
                          <a:ea typeface="Verdana" panose="020B0604030504040204" pitchFamily="34" charset="0"/>
                          <a:cs typeface="Verdana" panose="020B0604030504040204" pitchFamily="34" charset="0"/>
                        </a:rPr>
                        <a:t>Spatial and Spectral Entropies</a:t>
                      </a:r>
                      <a:endParaRPr lang="en-US" altLang="zh-CN" sz="2000" b="1" dirty="0" smtClean="0">
                        <a:latin typeface="Verdana" panose="020B0604030504040204" pitchFamily="34" charset="0"/>
                        <a:ea typeface="Verdana" panose="020B0604030504040204" pitchFamily="34" charset="0"/>
                        <a:cs typeface="Verdana" panose="020B0604030504040204" pitchFamily="34" charset="0"/>
                      </a:endParaRPr>
                    </a:p>
                    <a:p>
                      <a:pPr algn="ctr"/>
                      <a:r>
                        <a:rPr lang="zh-CN" altLang="en-US" sz="1900" b="1" dirty="0" smtClean="0">
                          <a:latin typeface="Verdana" panose="020B0604030504040204" pitchFamily="34" charset="0"/>
                          <a:ea typeface="微软雅黑" panose="020B0503020204020204" pitchFamily="34" charset="-122"/>
                          <a:cs typeface="Verdana" panose="020B0604030504040204" pitchFamily="34" charset="0"/>
                        </a:rPr>
                        <a:t>基于空间熵和谱熵</a:t>
                      </a:r>
                      <a:endParaRPr lang="zh-CN" altLang="en-US" sz="1900" b="1" dirty="0">
                        <a:latin typeface="Verdana" panose="020B0604030504040204" pitchFamily="34" charset="0"/>
                        <a:ea typeface="微软雅黑" panose="020B0503020204020204" pitchFamily="34" charset="-122"/>
                        <a:cs typeface="Verdana" panose="020B0604030504040204" pitchFamily="34" charset="0"/>
                      </a:endParaRPr>
                    </a:p>
                  </a:txBody>
                  <a:tcPr/>
                </a:tc>
              </a:tr>
              <a:tr h="947104">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800" b="1"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Spatial entropy </a:t>
                      </a:r>
                      <a:r>
                        <a:rPr lang="en-US" altLang="zh-CN"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is a function of the probability distribution of the local pixel values</a:t>
                      </a:r>
                      <a:r>
                        <a:rPr lang="en-US" altLang="zh-CN" sz="1800" b="1"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 Spectral entropy </a:t>
                      </a:r>
                      <a:r>
                        <a:rPr lang="en-US" altLang="zh-CN" sz="18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is a function of the probability distribution of the local DCT coefficient values. </a:t>
                      </a:r>
                      <a:endParaRPr lang="zh-CN" altLang="en-US" sz="1900" dirty="0">
                        <a:latin typeface="Verdana" panose="020B0604030504040204" pitchFamily="34" charset="0"/>
                        <a:ea typeface="微软雅黑" panose="020B0503020204020204" pitchFamily="34" charset="-122"/>
                        <a:cs typeface="Verdana" panose="020B0604030504040204" pitchFamily="34" charset="0"/>
                      </a:endParaRPr>
                    </a:p>
                  </a:txBody>
                  <a:tcPr/>
                </a:tc>
              </a:tr>
              <a:tr h="425082">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900" dirty="0" smtClean="0">
                          <a:latin typeface="Verdana" panose="020B0604030504040204" pitchFamily="34" charset="0"/>
                          <a:ea typeface="Verdana" panose="020B0604030504040204" pitchFamily="34" charset="0"/>
                          <a:cs typeface="Verdana" panose="020B0604030504040204" pitchFamily="34" charset="0"/>
                        </a:rPr>
                        <a:t>SVM+SVR</a:t>
                      </a:r>
                      <a:endParaRPr lang="zh-CN" altLang="en-US" sz="1900" dirty="0">
                        <a:latin typeface="Verdana" panose="020B0604030504040204" pitchFamily="34" charset="0"/>
                        <a:ea typeface="微软雅黑" panose="020B0503020204020204" pitchFamily="34" charset="-122"/>
                        <a:cs typeface="Verdana" panose="020B0604030504040204" pitchFamily="34" charset="0"/>
                      </a:endParaRPr>
                    </a:p>
                  </a:txBody>
                  <a:tcPr/>
                </a:tc>
              </a:tr>
              <a:tr h="483006">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9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Output</a:t>
                      </a:r>
                      <a:r>
                        <a:rPr lang="zh-CN" altLang="en-US" sz="1900" dirty="0" smtClean="0">
                          <a:solidFill>
                            <a:schemeClr val="tx1"/>
                          </a:solidFill>
                          <a:latin typeface="Verdana" panose="020B0604030504040204" pitchFamily="34" charset="0"/>
                          <a:ea typeface="微软雅黑" panose="020B0503020204020204" pitchFamily="34" charset="-122"/>
                          <a:cs typeface="Verdana" panose="020B0604030504040204" pitchFamily="34" charset="0"/>
                        </a:rPr>
                        <a:t>：</a:t>
                      </a:r>
                      <a:r>
                        <a:rPr lang="en-US" altLang="zh-CN" sz="19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Quality Score</a:t>
                      </a:r>
                      <a:endParaRPr lang="zh-CN" altLang="en-US" sz="1900" dirty="0" smtClean="0">
                        <a:solidFill>
                          <a:schemeClr val="tx1"/>
                        </a:solidFill>
                        <a:latin typeface="Verdana" panose="020B0604030504040204" pitchFamily="34" charset="0"/>
                        <a:ea typeface="微软雅黑" panose="020B0503020204020204" pitchFamily="34" charset="-122"/>
                        <a:cs typeface="Verdana" panose="020B0604030504040204" pitchFamily="34" charset="0"/>
                      </a:endParaRPr>
                    </a:p>
                  </a:txBody>
                  <a:tcPr/>
                </a:tc>
              </a:tr>
              <a:tr h="754112">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Our model utilizes </a:t>
                      </a:r>
                      <a:r>
                        <a:rPr lang="en-US" altLang="zh-CN" sz="1900" kern="1200" baseline="0" dirty="0" err="1" smtClean="0">
                          <a:solidFill>
                            <a:schemeClr val="dk1"/>
                          </a:solidFill>
                          <a:latin typeface="Verdana" panose="020B0604030504040204" pitchFamily="34" charset="0"/>
                          <a:ea typeface="Verdana" panose="020B0604030504040204" pitchFamily="34" charset="0"/>
                          <a:cs typeface="Verdana" panose="020B0604030504040204" pitchFamily="34" charset="0"/>
                        </a:rPr>
                        <a:t>downsampled</a:t>
                      </a:r>
                      <a:r>
                        <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 responses as inputs, then extracts a 12-dimensional local entropy feature vector</a:t>
                      </a:r>
                      <a:endPar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endParaRPr>
                    </a:p>
                    <a:p>
                      <a:pPr marL="0" marR="0" indent="0" algn="ctr" defTabSz="914400" rtl="0" eaLnBrk="1" fontAlgn="auto" latinLnBrk="0" hangingPunct="1">
                        <a:lnSpc>
                          <a:spcPct val="100000"/>
                        </a:lnSpc>
                        <a:spcBef>
                          <a:spcPts val="0"/>
                        </a:spcBef>
                        <a:spcAft>
                          <a:spcPts val="0"/>
                        </a:spcAft>
                        <a:buClrTx/>
                        <a:buSzTx/>
                        <a:buFontTx/>
                        <a:buNone/>
                        <a:defRPr/>
                      </a:pPr>
                      <a:r>
                        <a:rPr lang="en-US" altLang="zh-CN" sz="1900" kern="1200" baseline="0" dirty="0" smtClean="0">
                          <a:solidFill>
                            <a:schemeClr val="dk1"/>
                          </a:solidFill>
                          <a:latin typeface="Verdana" panose="020B0604030504040204" pitchFamily="34" charset="0"/>
                          <a:ea typeface="Verdana" panose="020B0604030504040204" pitchFamily="34" charset="0"/>
                          <a:cs typeface="Verdana" panose="020B0604030504040204" pitchFamily="34" charset="0"/>
                        </a:rPr>
                        <a:t>(f1-f6 are spatial entropy features,f7-f12 are spectral entropy features) from the distorted image to be tested and learns to predict image quality scores from these features. </a:t>
                      </a:r>
                      <a:endParaRPr lang="zh-CN" altLang="en-US" sz="1900" u="none" dirty="0" smtClean="0">
                        <a:solidFill>
                          <a:schemeClr val="tx1"/>
                        </a:solidFill>
                        <a:latin typeface="Verdana" panose="020B0604030504040204" pitchFamily="34" charset="0"/>
                        <a:ea typeface="微软雅黑" panose="020B0503020204020204" pitchFamily="34" charset="-122"/>
                        <a:cs typeface="Verdana" panose="020B0604030504040204" pitchFamily="34" charset="0"/>
                      </a:endParaRPr>
                    </a:p>
                  </a:txBody>
                  <a:tcPr/>
                </a:tc>
              </a:tr>
            </a:tbl>
          </a:graphicData>
        </a:graphic>
      </p:graphicFrame>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SSEQ</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2050" name="Picture 2"/>
          <p:cNvPicPr>
            <a:picLocks noChangeAspect="1" noChangeArrowheads="1"/>
          </p:cNvPicPr>
          <p:nvPr/>
        </p:nvPicPr>
        <p:blipFill>
          <a:blip r:embed="rId1" cstate="print"/>
          <a:srcRect/>
          <a:stretch>
            <a:fillRect/>
          </a:stretch>
        </p:blipFill>
        <p:spPr bwMode="auto">
          <a:xfrm>
            <a:off x="1174800" y="2132856"/>
            <a:ext cx="6781576" cy="3020551"/>
          </a:xfrm>
          <a:prstGeom prst="rect">
            <a:avLst/>
          </a:prstGeom>
          <a:ln>
            <a:noFill/>
          </a:ln>
          <a:effectLst>
            <a:softEdge rad="112500"/>
          </a:effectLst>
        </p:spPr>
      </p:pic>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3" name="动作按钮: 第一张 12">
            <a:hlinkClick r:id="rId2"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pic>
        <p:nvPicPr>
          <p:cNvPr id="15" name="Picture 216" descr="图片1"/>
          <p:cNvPicPr>
            <a:picLocks noChangeAspect="1" noChangeArrowheads="1"/>
          </p:cNvPicPr>
          <p:nvPr/>
        </p:nvPicPr>
        <p:blipFill>
          <a:blip r:embed="rId1" cstate="print"/>
          <a:srcRect/>
          <a:stretch>
            <a:fillRect/>
          </a:stretch>
        </p:blipFill>
        <p:spPr bwMode="auto">
          <a:xfrm>
            <a:off x="323528" y="2348880"/>
            <a:ext cx="4896544" cy="2626566"/>
          </a:xfrm>
          <a:prstGeom prst="rect">
            <a:avLst/>
          </a:prstGeom>
          <a:noFill/>
          <a:ln w="9525">
            <a:noFill/>
            <a:miter lim="800000"/>
            <a:headEnd/>
            <a:tailEnd/>
          </a:ln>
        </p:spPr>
      </p:pic>
      <p:sp>
        <p:nvSpPr>
          <p:cNvPr id="18" name="矩形 17"/>
          <p:cNvSpPr/>
          <p:nvPr/>
        </p:nvSpPr>
        <p:spPr>
          <a:xfrm>
            <a:off x="4535488" y="2733888"/>
            <a:ext cx="4789040" cy="1631216"/>
          </a:xfrm>
          <a:prstGeom prst="rect">
            <a:avLst/>
          </a:prstGeom>
        </p:spPr>
        <p:txBody>
          <a:bodyPr wrap="square">
            <a:spAutoFit/>
          </a:bodyPr>
          <a:lstStyle/>
          <a:p>
            <a:pPr marL="1143000" lvl="2" indent="-228600">
              <a:spcBef>
                <a:spcPct val="20000"/>
              </a:spcBef>
              <a:buFontTx/>
              <a:buChar char="•"/>
            </a:pPr>
            <a:r>
              <a:rPr lang="en-US" altLang="zh-CN" sz="2000" dirty="0" smtClean="0">
                <a:latin typeface="Verdana" panose="020B0604030504040204" pitchFamily="34" charset="0"/>
                <a:ea typeface="Verdana" panose="020B0604030504040204" pitchFamily="34" charset="0"/>
                <a:cs typeface="Verdana" panose="020B0604030504040204" pitchFamily="34" charset="0"/>
              </a:rPr>
              <a:t>OA-IQA approaches require a dataset comprising distorted images and associated subjective scores.</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9" name="TextBox 18"/>
          <p:cNvSpPr txBox="1"/>
          <p:nvPr/>
        </p:nvSpPr>
        <p:spPr>
          <a:xfrm>
            <a:off x="-468560" y="4797152"/>
            <a:ext cx="9073008" cy="2277547"/>
          </a:xfrm>
          <a:prstGeom prst="rect">
            <a:avLst/>
          </a:prstGeom>
          <a:noFill/>
        </p:spPr>
        <p:txBody>
          <a:bodyPr wrap="square" rtlCol="0">
            <a:spAutoFit/>
          </a:bodyPr>
          <a:lstStyle/>
          <a:p>
            <a:pPr marL="1143000" lvl="2" indent="-228600">
              <a:spcBef>
                <a:spcPct val="20000"/>
              </a:spcBef>
              <a:buFontTx/>
              <a:buChar char="•"/>
            </a:pPr>
            <a:r>
              <a:rPr lang="en-US" altLang="zh-CN" sz="2000" u="sng" dirty="0" smtClean="0">
                <a:latin typeface="Verdana" panose="020B0604030504040204" pitchFamily="34" charset="0"/>
                <a:ea typeface="Verdana" panose="020B0604030504040204" pitchFamily="34" charset="0"/>
                <a:cs typeface="Verdana" panose="020B0604030504040204" pitchFamily="34" charset="0"/>
              </a:rPr>
              <a:t>At the training stage</a:t>
            </a:r>
            <a:r>
              <a:rPr lang="en-US" altLang="zh-CN" sz="2000" dirty="0" smtClean="0">
                <a:latin typeface="Verdana" panose="020B0604030504040204" pitchFamily="34" charset="0"/>
                <a:ea typeface="Verdana" panose="020B0604030504040204" pitchFamily="34" charset="0"/>
                <a:cs typeface="Verdana" panose="020B0604030504040204" pitchFamily="34" charset="0"/>
              </a:rPr>
              <a:t>, feature vectors are extracted from images and then the regression model, mapping the feature vectors to the subjective scores.</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buFontTx/>
              <a:buChar char="•"/>
            </a:pPr>
            <a:r>
              <a:rPr lang="en-US" altLang="zh-CN" sz="2000" u="sng" dirty="0" smtClean="0">
                <a:latin typeface="Verdana" panose="020B0604030504040204" pitchFamily="34" charset="0"/>
                <a:ea typeface="Verdana" panose="020B0604030504040204" pitchFamily="34" charset="0"/>
                <a:cs typeface="Verdana" panose="020B0604030504040204" pitchFamily="34" charset="0"/>
              </a:rPr>
              <a:t>At the testing stage</a:t>
            </a:r>
            <a:r>
              <a:rPr lang="en-US" altLang="zh-CN" sz="2000" dirty="0" smtClean="0">
                <a:latin typeface="Verdana" panose="020B0604030504040204" pitchFamily="34" charset="0"/>
                <a:ea typeface="Verdana" panose="020B0604030504040204" pitchFamily="34" charset="0"/>
                <a:cs typeface="Verdana" panose="020B0604030504040204" pitchFamily="34" charset="0"/>
              </a:rPr>
              <a:t>, a feature vector is extracted from the test image, and its quality score can be predicted by inputting the feature vector to the learned regression model.</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endParaRPr lang="zh-CN" altLang="en-US" dirty="0"/>
          </a:p>
        </p:txBody>
      </p:sp>
      <p:sp>
        <p:nvSpPr>
          <p:cNvPr id="20" name="TextBox 19"/>
          <p:cNvSpPr txBox="1"/>
          <p:nvPr/>
        </p:nvSpPr>
        <p:spPr>
          <a:xfrm>
            <a:off x="251520" y="1052736"/>
            <a:ext cx="8640960" cy="1323439"/>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Opinion-aware     (</a:t>
            </a:r>
            <a:r>
              <a:rPr lang="en-US" altLang="zh-CN" sz="3600" dirty="0" smtClean="0">
                <a:solidFill>
                  <a:schemeClr val="tx2">
                    <a:lumMod val="60000"/>
                    <a:lumOff val="40000"/>
                  </a:schemeClr>
                </a:solidFill>
                <a:latin typeface="Verdana" panose="020B0604030504040204" pitchFamily="34" charset="0"/>
                <a:ea typeface="Verdana" panose="020B0604030504040204" pitchFamily="34" charset="0"/>
                <a:cs typeface="Verdana" panose="020B0604030504040204" pitchFamily="34" charset="0"/>
              </a:rPr>
              <a:t>OA</a:t>
            </a:r>
            <a:r>
              <a:rPr lang="en-US" altLang="zh-CN" sz="3600" dirty="0" smtClean="0">
                <a:latin typeface="Verdana" panose="020B0604030504040204" pitchFamily="34" charset="0"/>
                <a:ea typeface="Verdana" panose="020B0604030504040204" pitchFamily="34" charset="0"/>
                <a:cs typeface="Verdana" panose="020B0604030504040204" pitchFamily="34" charset="0"/>
              </a:rPr>
              <a:t>) IQA</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a:p>
            <a:pPr>
              <a:buFont typeface="Wingdings" panose="05000000000000000000" pitchFamily="2" charset="2"/>
              <a:buChar char="ü"/>
            </a:pPr>
            <a:r>
              <a:rPr lang="en-US" altLang="zh-CN" sz="3600" dirty="0" smtClean="0">
                <a:latin typeface="Verdana" panose="020B0604030504040204" pitchFamily="34" charset="0"/>
                <a:ea typeface="Verdana" panose="020B0604030504040204" pitchFamily="34" charset="0"/>
                <a:cs typeface="Verdana" panose="020B0604030504040204" pitchFamily="34" charset="0"/>
              </a:rPr>
              <a:t>  Opinion-unaware </a:t>
            </a:r>
            <a:r>
              <a:rPr lang="zh-CN" altLang="en-US" sz="3600" b="1" dirty="0" smtClean="0">
                <a:latin typeface="Verdana" panose="020B0604030504040204" pitchFamily="34" charset="0"/>
                <a:ea typeface="MS PGothic" panose="020B0600070205080204" pitchFamily="34" charset="-128"/>
                <a:cs typeface="Verdana" panose="020B0604030504040204" pitchFamily="34" charset="0"/>
              </a:rPr>
              <a:t>（</a:t>
            </a:r>
            <a:r>
              <a:rPr lang="en-US" altLang="zh-CN" sz="3600" dirty="0" smtClean="0">
                <a:solidFill>
                  <a:schemeClr val="tx2">
                    <a:lumMod val="60000"/>
                    <a:lumOff val="40000"/>
                  </a:schemeClr>
                </a:solidFill>
                <a:latin typeface="Verdana" panose="020B0604030504040204" pitchFamily="34" charset="0"/>
                <a:ea typeface="Verdana" panose="020B0604030504040204" pitchFamily="34" charset="0"/>
                <a:cs typeface="Verdana" panose="020B0604030504040204" pitchFamily="34" charset="0"/>
              </a:rPr>
              <a:t>OU</a:t>
            </a:r>
            <a:r>
              <a:rPr lang="zh-CN" altLang="en-US" sz="3600" b="1" dirty="0" smtClean="0">
                <a:latin typeface="Verdana" panose="020B0604030504040204" pitchFamily="34" charset="0"/>
                <a:ea typeface="MS PGothic" panose="020B0600070205080204" pitchFamily="34" charset="-128"/>
                <a:cs typeface="Verdana" panose="020B0604030504040204" pitchFamily="34" charset="0"/>
              </a:rPr>
              <a:t>）</a:t>
            </a:r>
            <a:r>
              <a:rPr lang="en-US" altLang="zh-CN" sz="3600" b="1"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IQA</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5" name="TextBox 14"/>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OA-IQA</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9" name="矩形 18"/>
          <p:cNvSpPr/>
          <p:nvPr/>
        </p:nvSpPr>
        <p:spPr>
          <a:xfrm>
            <a:off x="755576" y="2348880"/>
            <a:ext cx="5129353" cy="461665"/>
          </a:xfrm>
          <a:prstGeom prst="rect">
            <a:avLst/>
          </a:prstGeom>
        </p:spPr>
        <p:txBody>
          <a:bodyPr wrap="none">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Weaknesses of OA approaches</a:t>
            </a:r>
            <a:endParaRPr lang="zh-CN" altLang="en-US" sz="2400" dirty="0">
              <a:latin typeface="Verdana" panose="020B0604030504040204" pitchFamily="34" charset="0"/>
              <a:cs typeface="Verdana" panose="020B0604030504040204" pitchFamily="34" charset="0"/>
            </a:endParaRPr>
          </a:p>
        </p:txBody>
      </p:sp>
      <p:sp>
        <p:nvSpPr>
          <p:cNvPr id="20" name="矩形 19"/>
          <p:cNvSpPr/>
          <p:nvPr/>
        </p:nvSpPr>
        <p:spPr>
          <a:xfrm>
            <a:off x="216024" y="2996952"/>
            <a:ext cx="8892480" cy="2369880"/>
          </a:xfrm>
          <a:prstGeom prst="rect">
            <a:avLst/>
          </a:prstGeom>
        </p:spPr>
        <p:txBody>
          <a:bodyPr wrap="square">
            <a:spAutoFit/>
          </a:bodyPr>
          <a:lstStyle/>
          <a:p>
            <a:pPr marL="1143000" lvl="2" indent="-228600">
              <a:spcBef>
                <a:spcPct val="20000"/>
              </a:spcBef>
            </a:pPr>
            <a:r>
              <a:rPr lang="en-US" altLang="zh-CN" sz="2000" dirty="0" smtClean="0">
                <a:latin typeface="+mn-ea"/>
              </a:rPr>
              <a:t>1 </a:t>
            </a:r>
            <a:r>
              <a:rPr lang="zh-CN" altLang="en-US" sz="2000" dirty="0" smtClean="0">
                <a:latin typeface="+mn-ea"/>
              </a:rPr>
              <a:t>很难收集到一个训练样本集，包含了所有失真类型（包括各种类型之间的结合）的图片。</a:t>
            </a:r>
            <a:endParaRPr lang="en-US" altLang="zh-CN" sz="2000" dirty="0" smtClean="0">
              <a:latin typeface="+mn-ea"/>
            </a:endParaRPr>
          </a:p>
          <a:p>
            <a:pPr marL="1143000" lvl="2" indent="-228600">
              <a:spcBef>
                <a:spcPct val="20000"/>
              </a:spcBef>
            </a:pPr>
            <a:r>
              <a:rPr lang="en-US" altLang="zh-CN" sz="2000" dirty="0" smtClean="0">
                <a:latin typeface="+mn-ea"/>
              </a:rPr>
              <a:t>2 </a:t>
            </a:r>
            <a:r>
              <a:rPr lang="zh-CN" altLang="en-US" sz="2000" dirty="0" smtClean="0">
                <a:latin typeface="+mn-ea"/>
              </a:rPr>
              <a:t>如果训练样本集图片是一种失真类型的，如果将训练好的模型运用到判定其他失真类型的图片时，结果会不是很精确。</a:t>
            </a:r>
            <a:endParaRPr lang="en-US" altLang="zh-CN" sz="2000" dirty="0" smtClean="0">
              <a:latin typeface="+mn-ea"/>
            </a:endParaRPr>
          </a:p>
          <a:p>
            <a:pPr marL="1143000" lvl="2" indent="-228600">
              <a:spcBef>
                <a:spcPct val="20000"/>
              </a:spcBef>
            </a:pPr>
            <a:r>
              <a:rPr lang="en-US" altLang="zh-CN" sz="2000" dirty="0" smtClean="0">
                <a:latin typeface="+mn-ea"/>
              </a:rPr>
              <a:t>3 </a:t>
            </a:r>
            <a:r>
              <a:rPr lang="zh-CN" altLang="en-US" sz="2000" dirty="0" smtClean="0">
                <a:latin typeface="+mn-ea"/>
              </a:rPr>
              <a:t>目前</a:t>
            </a:r>
            <a:r>
              <a:rPr lang="en-US" altLang="zh-CN" sz="2000" dirty="0" smtClean="0">
                <a:latin typeface="+mn-ea"/>
              </a:rPr>
              <a:t>opinion-aware</a:t>
            </a:r>
            <a:r>
              <a:rPr lang="zh-CN" altLang="en-US" sz="2000" dirty="0" smtClean="0">
                <a:latin typeface="+mn-ea"/>
              </a:rPr>
              <a:t>的算法都是通过某一个现有数据库训练得到的，如果将其运用到其他数据库，或者判定一些真实世界中的失真图片，那么该算法的性能会大大降低。</a:t>
            </a:r>
            <a:endParaRPr lang="en-US" altLang="zh-CN" sz="2000" dirty="0">
              <a:latin typeface="+mn-ea"/>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5" name="TextBox 14"/>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OU-IQA</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3" name="等腰三角形 12"/>
          <p:cNvSpPr/>
          <p:nvPr/>
        </p:nvSpPr>
        <p:spPr>
          <a:xfrm>
            <a:off x="2915816" y="1484784"/>
            <a:ext cx="432048" cy="432048"/>
          </a:xfrm>
          <a:prstGeom prst="triangle">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4544" y="2149019"/>
            <a:ext cx="9144000" cy="4708981"/>
          </a:xfrm>
          <a:prstGeom prst="rect">
            <a:avLst/>
          </a:prstGeom>
        </p:spPr>
        <p:txBody>
          <a:bodyPr wrap="square">
            <a:spAutoFit/>
          </a:bodyPr>
          <a:lstStyle/>
          <a:p>
            <a:pPr marL="1143000" lvl="2" indent="-228600">
              <a:spcBef>
                <a:spcPct val="20000"/>
              </a:spcBef>
              <a:buFont typeface="Arial" panose="020B0604020202020204" pitchFamily="34" charset="0"/>
              <a:buChar char="•"/>
            </a:pPr>
            <a:r>
              <a:rPr lang="en-US" altLang="zh-CN" sz="2200" dirty="0" smtClean="0">
                <a:latin typeface="Verdana" panose="020B0604030504040204" pitchFamily="34" charset="0"/>
                <a:ea typeface="Verdana" panose="020B0604030504040204" pitchFamily="34" charset="0"/>
                <a:cs typeface="Verdana" panose="020B0604030504040204" pitchFamily="34" charset="0"/>
              </a:rPr>
              <a:t>These approaches</a:t>
            </a:r>
            <a:r>
              <a:rPr lang="en-US" altLang="zh-CN" sz="2200" b="1" dirty="0" smtClean="0">
                <a:latin typeface="Verdana" panose="020B0604030504040204" pitchFamily="34" charset="0"/>
                <a:ea typeface="Verdana" panose="020B0604030504040204" pitchFamily="34" charset="0"/>
                <a:cs typeface="Verdana" panose="020B0604030504040204" pitchFamily="34" charset="0"/>
              </a:rPr>
              <a:t> DONOT </a:t>
            </a:r>
            <a:r>
              <a:rPr lang="en-US" altLang="zh-CN" sz="2200" dirty="0" smtClean="0">
                <a:latin typeface="Verdana" panose="020B0604030504040204" pitchFamily="34" charset="0"/>
                <a:ea typeface="Verdana" panose="020B0604030504040204" pitchFamily="34" charset="0"/>
                <a:cs typeface="Verdana" panose="020B0604030504040204" pitchFamily="34" charset="0"/>
              </a:rPr>
              <a:t>require a dataset comprising distorted images and associated subjective scores</a:t>
            </a:r>
            <a:endParaRPr lang="en-US" altLang="zh-CN" sz="22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buFont typeface="Arial" panose="020B0604020202020204" pitchFamily="34" charset="0"/>
              <a:buChar char="•"/>
            </a:pPr>
            <a:r>
              <a:rPr lang="en-US" altLang="zh-CN" sz="2200" dirty="0" smtClean="0">
                <a:latin typeface="Verdana" panose="020B0604030504040204" pitchFamily="34" charset="0"/>
                <a:ea typeface="Verdana" panose="020B0604030504040204" pitchFamily="34" charset="0"/>
                <a:cs typeface="Verdana" panose="020B0604030504040204" pitchFamily="34" charset="0"/>
              </a:rPr>
              <a:t>Offline learning stage: constructing a collection of quality-aware features from pristine images and fitting them to a multivariate Gaussian model M</a:t>
            </a:r>
            <a:endParaRPr lang="en-US" altLang="zh-CN" sz="22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buFont typeface="Arial" panose="020B0604020202020204" pitchFamily="34" charset="0"/>
              <a:buChar char="•"/>
            </a:pPr>
            <a:r>
              <a:rPr lang="en-US" altLang="zh-CN" sz="2200" dirty="0" smtClean="0">
                <a:latin typeface="Verdana" panose="020B0604030504040204" pitchFamily="34" charset="0"/>
                <a:ea typeface="Verdana" panose="020B0604030504040204" pitchFamily="34" charset="0"/>
                <a:cs typeface="Verdana" panose="020B0604030504040204" pitchFamily="34" charset="0"/>
              </a:rPr>
              <a:t>Testing stage: the quality of a test image is expressed as the distance between a MVG fit of its features and M </a:t>
            </a:r>
            <a:endParaRPr lang="en-US" altLang="zh-CN" sz="22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pPr>
            <a:endParaRPr lang="en-US" altLang="zh-CN" sz="2400" dirty="0" smtClean="0">
              <a:latin typeface="Calibri" panose="020F0502020204030204" pitchFamily="34" charset="0"/>
              <a:ea typeface="MS PGothic" panose="020B0600070205080204" pitchFamily="34" charset="-128"/>
            </a:endParaRPr>
          </a:p>
          <a:p>
            <a:pPr marL="1143000" lvl="2" indent="-228600">
              <a:spcBef>
                <a:spcPct val="20000"/>
              </a:spcBef>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buFont typeface="Arial" panose="020B0604020202020204" pitchFamily="34" charset="0"/>
              <a:buChar char="•"/>
            </a:pPr>
            <a:endParaRPr lang="en-US" altLang="zh-CN" sz="2400" dirty="0">
              <a:latin typeface="Verdana" panose="020B0604030504040204" pitchFamily="34" charset="0"/>
              <a:ea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8" name="动作按钮: 第一张 17">
            <a:hlinkClick r:id="rId1"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NIQE</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graphicFrame>
        <p:nvGraphicFramePr>
          <p:cNvPr id="18" name="表格 17"/>
          <p:cNvGraphicFramePr>
            <a:graphicFrameLocks noGrp="1"/>
          </p:cNvGraphicFramePr>
          <p:nvPr/>
        </p:nvGraphicFramePr>
        <p:xfrm>
          <a:off x="395536" y="2060848"/>
          <a:ext cx="8256240" cy="4216400"/>
        </p:xfrm>
        <a:graphic>
          <a:graphicData uri="http://schemas.openxmlformats.org/drawingml/2006/table">
            <a:tbl>
              <a:tblPr firstRow="1" bandRow="1">
                <a:tableStyleId>{5C22544A-7EE6-4342-B048-85BDC9FD1C3A}</a:tableStyleId>
              </a:tblPr>
              <a:tblGrid>
                <a:gridCol w="8256240"/>
              </a:tblGrid>
              <a:tr h="136024">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800" b="1" i="0" u="none" strike="noStrike" dirty="0" smtClean="0">
                          <a:solidFill>
                            <a:schemeClr val="bg1"/>
                          </a:solidFill>
                          <a:latin typeface="微软雅黑" panose="020B0503020204020204" pitchFamily="34" charset="-122"/>
                          <a:ea typeface="微软雅黑" panose="020B0503020204020204" pitchFamily="34" charset="-122"/>
                          <a:cs typeface="Verdana" panose="020B0604030504040204" pitchFamily="34" charset="0"/>
                        </a:rPr>
                        <a:t>Natural Image Quality Evaluator</a:t>
                      </a:r>
                      <a:endParaRPr lang="en-US" altLang="zh-CN" sz="1800" b="1" i="0" u="none" strike="noStrike" dirty="0" smtClean="0">
                        <a:solidFill>
                          <a:schemeClr val="bg1"/>
                        </a:solidFill>
                        <a:latin typeface="微软雅黑" panose="020B0503020204020204" pitchFamily="34" charset="-122"/>
                        <a:ea typeface="微软雅黑" panose="020B0503020204020204" pitchFamily="34" charset="-122"/>
                        <a:cs typeface="Verdana" panose="020B0604030504040204" pitchFamily="34" charset="0"/>
                      </a:endParaRPr>
                    </a:p>
                    <a:p>
                      <a:pPr marL="0" marR="0" indent="0" algn="ctr" defTabSz="914400" rtl="0" eaLnBrk="1" fontAlgn="auto" latinLnBrk="0" hangingPunct="1">
                        <a:lnSpc>
                          <a:spcPct val="100000"/>
                        </a:lnSpc>
                        <a:spcBef>
                          <a:spcPts val="0"/>
                        </a:spcBef>
                        <a:spcAft>
                          <a:spcPts val="0"/>
                        </a:spcAft>
                        <a:buClrTx/>
                        <a:buSzTx/>
                        <a:buFontTx/>
                        <a:buNone/>
                        <a:defRPr/>
                      </a:pPr>
                      <a:r>
                        <a:rPr lang="zh-CN" altLang="en-US" sz="1800" b="1" i="0" u="none" strike="noStrike" dirty="0" smtClean="0">
                          <a:solidFill>
                            <a:schemeClr val="bg1"/>
                          </a:solidFill>
                          <a:latin typeface="微软雅黑" panose="020B0503020204020204" pitchFamily="34" charset="-122"/>
                          <a:ea typeface="微软雅黑" panose="020B0503020204020204" pitchFamily="34" charset="-122"/>
                          <a:cs typeface="Verdana" panose="020B0604030504040204" pitchFamily="34" charset="0"/>
                        </a:rPr>
                        <a:t>自然图像质量评价</a:t>
                      </a:r>
                      <a:endParaRPr lang="zh-CN" altLang="en-US" sz="1800" b="1" i="0" u="none" strike="noStrike" dirty="0" smtClean="0">
                        <a:solidFill>
                          <a:schemeClr val="bg1"/>
                        </a:solidFill>
                        <a:latin typeface="微软雅黑" panose="020B0503020204020204" pitchFamily="34" charset="-122"/>
                        <a:ea typeface="微软雅黑" panose="020B0503020204020204" pitchFamily="34" charset="-122"/>
                        <a:cs typeface="Verdana" panose="020B0604030504040204" pitchFamily="34" charset="0"/>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基于概率模型的方法</a:t>
                      </a:r>
                      <a:endParaRPr lang="zh-CN" altLang="en-US"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800" b="0" i="0" u="none" strike="noStrike" dirty="0" smtClean="0">
                          <a:solidFill>
                            <a:schemeClr val="tx1"/>
                          </a:solidFill>
                          <a:latin typeface="微软雅黑" panose="020B0503020204020204" pitchFamily="34" charset="-122"/>
                          <a:ea typeface="微软雅黑" panose="020B0503020204020204" pitchFamily="34" charset="-122"/>
                          <a:cs typeface="Verdana" panose="020B0604030504040204" pitchFamily="34" charset="0"/>
                        </a:rPr>
                        <a:t>NIQE </a:t>
                      </a:r>
                      <a:r>
                        <a:rPr lang="zh-CN" altLang="en-US" sz="1800" b="0" i="0" u="none" strike="noStrike" dirty="0" smtClean="0">
                          <a:solidFill>
                            <a:schemeClr val="tx1"/>
                          </a:solidFill>
                          <a:latin typeface="微软雅黑" panose="020B0503020204020204" pitchFamily="34" charset="-122"/>
                          <a:ea typeface="微软雅黑" panose="020B0503020204020204" pitchFamily="34" charset="-122"/>
                          <a:cs typeface="Verdana" panose="020B0604030504040204" pitchFamily="34" charset="0"/>
                        </a:rPr>
                        <a:t>提取了与</a:t>
                      </a:r>
                      <a:r>
                        <a:rPr lang="en-US" altLang="zh-CN" sz="1800" b="0" i="0" u="none" strike="noStrike" dirty="0" smtClean="0">
                          <a:solidFill>
                            <a:schemeClr val="tx1"/>
                          </a:solidFill>
                          <a:latin typeface="微软雅黑" panose="020B0503020204020204" pitchFamily="34" charset="-122"/>
                          <a:ea typeface="微软雅黑" panose="020B0503020204020204" pitchFamily="34" charset="-122"/>
                          <a:cs typeface="Verdana" panose="020B0604030504040204" pitchFamily="34" charset="0"/>
                        </a:rPr>
                        <a:t>BRISQUE </a:t>
                      </a:r>
                      <a:r>
                        <a:rPr lang="zh-CN" altLang="en-US" sz="1800" b="0" i="0" u="none" strike="noStrike" dirty="0" smtClean="0">
                          <a:solidFill>
                            <a:schemeClr val="tx1"/>
                          </a:solidFill>
                          <a:latin typeface="微软雅黑" panose="020B0503020204020204" pitchFamily="34" charset="-122"/>
                          <a:ea typeface="微软雅黑" panose="020B0503020204020204" pitchFamily="34" charset="-122"/>
                          <a:cs typeface="Verdana" panose="020B0604030504040204" pitchFamily="34" charset="0"/>
                        </a:rPr>
                        <a:t>类似的图像特征，突破在于，训练回归模型时，不再需要图像的主观评价分数（</a:t>
                      </a:r>
                      <a:r>
                        <a:rPr lang="en-US" altLang="zh-CN" sz="1800" b="0" i="0" u="none" strike="noStrike" dirty="0" smtClean="0">
                          <a:solidFill>
                            <a:schemeClr val="tx1"/>
                          </a:solidFill>
                          <a:latin typeface="微软雅黑" panose="020B0503020204020204" pitchFamily="34" charset="-122"/>
                          <a:ea typeface="微软雅黑" panose="020B0503020204020204" pitchFamily="34" charset="-122"/>
                          <a:cs typeface="Verdana" panose="020B0604030504040204" pitchFamily="34" charset="0"/>
                        </a:rPr>
                        <a:t>Opinion-Unaware</a:t>
                      </a:r>
                      <a:r>
                        <a:rPr lang="zh-CN" altLang="en-US" sz="1800" b="0" i="0" u="none" strike="noStrike" dirty="0" smtClean="0">
                          <a:solidFill>
                            <a:schemeClr val="tx1"/>
                          </a:solidFill>
                          <a:latin typeface="微软雅黑" panose="020B0503020204020204" pitchFamily="34" charset="-122"/>
                          <a:ea typeface="微软雅黑" panose="020B0503020204020204" pitchFamily="34" charset="-122"/>
                          <a:cs typeface="Verdana" panose="020B0604030504040204" pitchFamily="34" charset="0"/>
                        </a:rPr>
                        <a:t>），而是在原始图像库上提取图像特征，然后利用多元高斯（</a:t>
                      </a:r>
                      <a:r>
                        <a:rPr lang="en-US" altLang="zh-CN" sz="1800" b="0" i="0" u="none" strike="noStrike" dirty="0" smtClean="0">
                          <a:solidFill>
                            <a:schemeClr val="tx1"/>
                          </a:solidFill>
                          <a:latin typeface="微软雅黑" panose="020B0503020204020204" pitchFamily="34" charset="-122"/>
                          <a:ea typeface="微软雅黑" panose="020B0503020204020204" pitchFamily="34" charset="-122"/>
                          <a:cs typeface="Verdana" panose="020B0604030504040204" pitchFamily="34" charset="0"/>
                        </a:rPr>
                        <a:t>MVG</a:t>
                      </a:r>
                      <a:r>
                        <a:rPr lang="zh-CN" altLang="en-US" sz="1800" b="0" i="0" u="none" strike="noStrike" dirty="0" smtClean="0">
                          <a:solidFill>
                            <a:schemeClr val="tx1"/>
                          </a:solidFill>
                          <a:latin typeface="微软雅黑" panose="020B0503020204020204" pitchFamily="34" charset="-122"/>
                          <a:ea typeface="微软雅黑" panose="020B0503020204020204" pitchFamily="34" charset="-122"/>
                          <a:cs typeface="Verdana" panose="020B0604030504040204" pitchFamily="34" charset="0"/>
                        </a:rPr>
                        <a:t>）模型进行建模。</a:t>
                      </a:r>
                      <a:endParaRPr lang="zh-CN" altLang="en-US" dirty="0">
                        <a:solidFill>
                          <a:schemeClr val="tx1"/>
                        </a:solidFill>
                        <a:latin typeface="微软雅黑" panose="020B0503020204020204" pitchFamily="34" charset="-122"/>
                        <a:ea typeface="微软雅黑" panose="020B0503020204020204" pitchFamily="34" charset="-122"/>
                        <a:cs typeface="Verdana" panose="020B0604030504040204" pitchFamily="34" charset="0"/>
                      </a:endParaRPr>
                    </a:p>
                  </a:txBody>
                  <a:tcPr>
                    <a:solidFill>
                      <a:schemeClr val="accent2">
                        <a:lumMod val="40000"/>
                        <a:lumOff val="60000"/>
                      </a:schemeClr>
                    </a:solidFill>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基于人眼对图像中对比度较高区域更敏感的特征，提出在图像中选取显著区域建立特征模型的方法。</a:t>
                      </a:r>
                      <a:endParaRPr lang="zh-CN" altLang="en-US" dirty="0">
                        <a:latin typeface="微软雅黑" panose="020B0503020204020204" pitchFamily="34" charset="-122"/>
                        <a:ea typeface="微软雅黑" panose="020B0503020204020204" pitchFamily="34" charset="-122"/>
                        <a:cs typeface="Verdana" panose="020B0604030504040204" pitchFamily="34" charset="0"/>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在计算其局部</a:t>
                      </a:r>
                      <a:r>
                        <a:rPr lang="en-US" altLang="zh-CN"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MSCN</a:t>
                      </a:r>
                      <a:r>
                        <a:rPr lang="zh-CN" altLang="en-US"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归一化图像后，选择部分图像块作为训练数据，以广义高斯模型拟合得到模型参数作为特征，采用多变量高斯模型描述这些特征。</a:t>
                      </a:r>
                      <a:endParaRPr lang="zh-CN" altLang="en-US" dirty="0">
                        <a:latin typeface="微软雅黑" panose="020B0503020204020204" pitchFamily="34" charset="-122"/>
                        <a:ea typeface="微软雅黑" panose="020B0503020204020204" pitchFamily="34" charset="-122"/>
                        <a:cs typeface="Verdana" panose="020B0604030504040204" pitchFamily="34" charset="0"/>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“Distance”：between</a:t>
                      </a:r>
                      <a:r>
                        <a:rPr lang="zh-CN" altLang="en-US"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待评价图像特征模型参数</a:t>
                      </a:r>
                      <a:r>
                        <a:rPr lang="en-US" altLang="zh-CN"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and</a:t>
                      </a:r>
                      <a:r>
                        <a:rPr lang="zh-CN" altLang="en-US"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预先建立的模型参数</a:t>
                      </a:r>
                      <a:endParaRPr lang="zh-CN" altLang="en-US" dirty="0">
                        <a:latin typeface="微软雅黑" panose="020B0503020204020204" pitchFamily="34" charset="-122"/>
                        <a:ea typeface="微软雅黑" panose="020B0503020204020204" pitchFamily="34" charset="-122"/>
                        <a:cs typeface="Verdana" panose="020B0604030504040204" pitchFamily="34" charset="0"/>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“Distance”：between the quality aware NSS feature model </a:t>
                      </a:r>
                      <a:r>
                        <a:rPr lang="en-US" altLang="zh-CN" sz="1800" b="1"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and</a:t>
                      </a:r>
                      <a:r>
                        <a:rPr lang="en-US" altLang="zh-CN"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 the MVG fit to the features </a:t>
                      </a:r>
                      <a:r>
                        <a:rPr lang="en-US" altLang="zh-CN" sz="1800" b="0" i="0" u="none" strike="noStrike" dirty="0" err="1"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extrated</a:t>
                      </a:r>
                      <a:r>
                        <a:rPr lang="en-US" altLang="zh-CN" sz="1800" b="0" i="0" u="none" strike="noStrike" dirty="0" smtClean="0">
                          <a:solidFill>
                            <a:srgbClr val="000000"/>
                          </a:solidFill>
                          <a:latin typeface="微软雅黑" panose="020B0503020204020204" pitchFamily="34" charset="-122"/>
                          <a:ea typeface="微软雅黑" panose="020B0503020204020204" pitchFamily="34" charset="-122"/>
                          <a:cs typeface="Verdana" panose="020B0604030504040204" pitchFamily="34" charset="0"/>
                        </a:rPr>
                        <a:t> from the distorted image.</a:t>
                      </a:r>
                      <a:endParaRPr lang="zh-CN" altLang="en-US" dirty="0">
                        <a:latin typeface="微软雅黑" panose="020B0503020204020204" pitchFamily="34" charset="-122"/>
                        <a:ea typeface="微软雅黑" panose="020B0503020204020204" pitchFamily="34" charset="-122"/>
                        <a:cs typeface="Verdana" panose="020B0604030504040204" pitchFamily="34" charset="0"/>
                      </a:endParaRPr>
                    </a:p>
                  </a:txBody>
                  <a:tcPr/>
                </a:tc>
              </a:tr>
            </a:tbl>
          </a:graphicData>
        </a:graphic>
      </p:graphicFrame>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3" name="动作按钮: 第一张 12">
            <a:hlinkClick r:id="rId1"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3" name="TextBox 12"/>
          <p:cNvSpPr txBox="1"/>
          <p:nvPr/>
        </p:nvSpPr>
        <p:spPr>
          <a:xfrm>
            <a:off x="251520" y="1268760"/>
            <a:ext cx="8640960" cy="707886"/>
          </a:xfrm>
          <a:prstGeom prst="rect">
            <a:avLst/>
          </a:prstGeom>
          <a:noFill/>
        </p:spPr>
        <p:txBody>
          <a:bodyPr wrap="square" rtlCol="0">
            <a:spAutoFit/>
          </a:bodyPr>
          <a:lstStyle/>
          <a:p>
            <a:pPr>
              <a:buFont typeface="Wingdings" panose="05000000000000000000" pitchFamily="2" charset="2"/>
              <a:buChar char="ü"/>
            </a:pPr>
            <a:r>
              <a:rPr lang="en-US" altLang="zh-CN" sz="4000" dirty="0" smtClean="0">
                <a:latin typeface="Verdana" panose="020B0604030504040204" pitchFamily="34" charset="0"/>
                <a:ea typeface="Verdana" panose="020B0604030504040204" pitchFamily="34" charset="0"/>
                <a:cs typeface="Verdana" panose="020B0604030504040204" pitchFamily="34" charset="0"/>
              </a:rPr>
              <a:t> IL-NIQE</a:t>
            </a:r>
            <a:endParaRPr lang="en-US" altLang="zh-CN" sz="4000" dirty="0" smtClean="0">
              <a:latin typeface="Verdana" panose="020B0604030504040204" pitchFamily="34" charset="0"/>
              <a:ea typeface="Verdana" panose="020B0604030504040204" pitchFamily="34" charset="0"/>
              <a:cs typeface="Verdana" panose="020B0604030504040204" pitchFamily="34" charset="0"/>
            </a:endParaRPr>
          </a:p>
        </p:txBody>
      </p:sp>
      <p:graphicFrame>
        <p:nvGraphicFramePr>
          <p:cNvPr id="15" name="表格 14"/>
          <p:cNvGraphicFramePr>
            <a:graphicFrameLocks noGrp="1"/>
          </p:cNvGraphicFramePr>
          <p:nvPr/>
        </p:nvGraphicFramePr>
        <p:xfrm>
          <a:off x="1043608" y="2348882"/>
          <a:ext cx="6840760" cy="3931958"/>
        </p:xfrm>
        <a:graphic>
          <a:graphicData uri="http://schemas.openxmlformats.org/drawingml/2006/table">
            <a:tbl>
              <a:tblPr firstRow="1" bandRow="1">
                <a:tableStyleId>{5C22544A-7EE6-4342-B048-85BDC9FD1C3A}</a:tableStyleId>
              </a:tblPr>
              <a:tblGrid>
                <a:gridCol w="6840760"/>
              </a:tblGrid>
              <a:tr h="699232">
                <a:tc>
                  <a:txBody>
                    <a:bodyPr/>
                    <a:lstStyle/>
                    <a:p>
                      <a:pPr algn="ctr"/>
                      <a:r>
                        <a:rPr lang="en-US" altLang="zh-CN" sz="2000" dirty="0" smtClean="0">
                          <a:latin typeface="Verdana" panose="020B0604030504040204" pitchFamily="34" charset="0"/>
                          <a:ea typeface="Verdana" panose="020B0604030504040204" pitchFamily="34" charset="0"/>
                          <a:cs typeface="Verdana" panose="020B0604030504040204" pitchFamily="34" charset="0"/>
                        </a:rPr>
                        <a:t>Integrated-Local  NIQE</a:t>
                      </a:r>
                      <a:endParaRPr lang="en-US" altLang="zh-CN" sz="2000" dirty="0" smtClean="0">
                        <a:latin typeface="Verdana" panose="020B0604030504040204" pitchFamily="34" charset="0"/>
                        <a:ea typeface="Verdana" panose="020B0604030504040204" pitchFamily="34" charset="0"/>
                        <a:cs typeface="Verdana" panose="020B0604030504040204" pitchFamily="34" charset="0"/>
                      </a:endParaRPr>
                    </a:p>
                    <a:p>
                      <a:pPr algn="ctr"/>
                      <a:r>
                        <a:rPr lang="zh-CN" altLang="en-US" sz="1900" dirty="0" smtClean="0">
                          <a:latin typeface="微软雅黑" panose="020B0503020204020204" pitchFamily="34" charset="-122"/>
                          <a:ea typeface="微软雅黑" panose="020B0503020204020204" pitchFamily="34" charset="-122"/>
                        </a:rPr>
                        <a:t>局部整合的自然图像质量评价</a:t>
                      </a:r>
                      <a:endParaRPr lang="zh-CN" altLang="en-US" sz="1900" dirty="0">
                        <a:latin typeface="微软雅黑" panose="020B0503020204020204" pitchFamily="34" charset="-122"/>
                        <a:ea typeface="微软雅黑" panose="020B0503020204020204" pitchFamily="34" charset="-122"/>
                      </a:endParaRPr>
                    </a:p>
                  </a:txBody>
                  <a:tcPr/>
                </a:tc>
              </a:tr>
              <a:tr h="215220">
                <a:tc>
                  <a:txBody>
                    <a:bodyPr/>
                    <a:lstStyle/>
                    <a:p>
                      <a:pPr algn="ctr"/>
                      <a:r>
                        <a:rPr lang="zh-CN" altLang="en-US" sz="1900" dirty="0" smtClean="0">
                          <a:latin typeface="微软雅黑" panose="020B0503020204020204" pitchFamily="34" charset="-122"/>
                          <a:ea typeface="微软雅黑" panose="020B0503020204020204" pitchFamily="34" charset="-122"/>
                        </a:rPr>
                        <a:t>基于概率模型的方法</a:t>
                      </a:r>
                      <a:endParaRPr lang="zh-CN" altLang="en-US" sz="1900" dirty="0">
                        <a:latin typeface="微软雅黑" panose="020B0503020204020204" pitchFamily="34" charset="-122"/>
                        <a:ea typeface="微软雅黑" panose="020B0503020204020204" pitchFamily="34" charset="-122"/>
                      </a:endParaRPr>
                    </a:p>
                  </a:txBody>
                  <a:tcPr/>
                </a:tc>
              </a:tr>
              <a:tr h="215220">
                <a:tc>
                  <a:txBody>
                    <a:bodyPr/>
                    <a:lstStyle/>
                    <a:p>
                      <a:pPr algn="ctr"/>
                      <a:r>
                        <a:rPr lang="zh-CN" altLang="en-US" sz="1900" dirty="0" smtClean="0">
                          <a:latin typeface="微软雅黑" panose="020B0503020204020204" pitchFamily="34" charset="-122"/>
                          <a:ea typeface="微软雅黑" panose="020B0503020204020204" pitchFamily="34" charset="-122"/>
                        </a:rPr>
                        <a:t>基于</a:t>
                      </a:r>
                      <a:r>
                        <a:rPr lang="en-US" altLang="zh-CN" sz="1900" dirty="0" smtClean="0">
                          <a:latin typeface="微软雅黑" panose="020B0503020204020204" pitchFamily="34" charset="-122"/>
                          <a:ea typeface="微软雅黑" panose="020B0503020204020204" pitchFamily="34" charset="-122"/>
                        </a:rPr>
                        <a:t>NIQE</a:t>
                      </a:r>
                      <a:r>
                        <a:rPr lang="zh-CN" altLang="en-US" sz="1900" dirty="0" smtClean="0">
                          <a:latin typeface="微软雅黑" panose="020B0503020204020204" pitchFamily="34" charset="-122"/>
                          <a:ea typeface="微软雅黑" panose="020B0503020204020204" pitchFamily="34" charset="-122"/>
                        </a:rPr>
                        <a:t>的改进方法</a:t>
                      </a:r>
                      <a:endParaRPr lang="zh-CN" altLang="en-US" sz="1900" dirty="0">
                        <a:latin typeface="微软雅黑" panose="020B0503020204020204" pitchFamily="34" charset="-122"/>
                        <a:ea typeface="微软雅黑" panose="020B0503020204020204" pitchFamily="34" charset="-122"/>
                      </a:endParaRPr>
                    </a:p>
                  </a:txBody>
                  <a:tcPr/>
                </a:tc>
              </a:tr>
              <a:tr h="430440">
                <a:tc>
                  <a:txBody>
                    <a:bodyPr/>
                    <a:lstStyle/>
                    <a:p>
                      <a:pPr algn="ctr"/>
                      <a:r>
                        <a:rPr lang="en-US" altLang="zh-CN" sz="1900" dirty="0" smtClean="0">
                          <a:latin typeface="Verdana" panose="020B0604030504040204" pitchFamily="34" charset="0"/>
                          <a:ea typeface="Verdana" panose="020B0604030504040204" pitchFamily="34" charset="0"/>
                          <a:cs typeface="Verdana" panose="020B0604030504040204" pitchFamily="34" charset="0"/>
                        </a:rPr>
                        <a:t>Output</a:t>
                      </a:r>
                      <a:r>
                        <a:rPr lang="zh-CN" altLang="en-US" sz="1900" dirty="0" smtClean="0">
                          <a:latin typeface="Verdana" panose="020B0604030504040204" pitchFamily="34" charset="0"/>
                          <a:ea typeface="微软雅黑" panose="020B0503020204020204" pitchFamily="34" charset="-122"/>
                          <a:cs typeface="Verdana" panose="020B0604030504040204" pitchFamily="34" charset="0"/>
                        </a:rPr>
                        <a:t>：</a:t>
                      </a:r>
                      <a:r>
                        <a:rPr lang="en-US" altLang="zh-CN" sz="1900" dirty="0" smtClean="0">
                          <a:latin typeface="Verdana" panose="020B0604030504040204" pitchFamily="34" charset="0"/>
                          <a:ea typeface="Verdana" panose="020B0604030504040204" pitchFamily="34" charset="0"/>
                          <a:cs typeface="Verdana" panose="020B0604030504040204" pitchFamily="34" charset="0"/>
                        </a:rPr>
                        <a:t>SROCC LCC</a:t>
                      </a:r>
                      <a:endParaRPr lang="zh-CN" altLang="en-US" sz="1900" dirty="0">
                        <a:latin typeface="Verdana" panose="020B0604030504040204" pitchFamily="34" charset="0"/>
                        <a:ea typeface="微软雅黑" panose="020B0503020204020204" pitchFamily="34" charset="-122"/>
                        <a:cs typeface="Verdana" panose="020B0604030504040204" pitchFamily="34" charset="0"/>
                      </a:endParaRPr>
                    </a:p>
                  </a:txBody>
                  <a:tcPr/>
                </a:tc>
              </a:tr>
              <a:tr h="978924">
                <a:tc>
                  <a:txBody>
                    <a:bodyPr/>
                    <a:lstStyle/>
                    <a:p>
                      <a:pPr algn="ctr"/>
                      <a:r>
                        <a:rPr lang="zh-CN" altLang="en-US" sz="1900" b="1" dirty="0" smtClean="0">
                          <a:latin typeface="微软雅黑" panose="020B0503020204020204" pitchFamily="34" charset="-122"/>
                          <a:ea typeface="微软雅黑" panose="020B0503020204020204" pitchFamily="34" charset="-122"/>
                        </a:rPr>
                        <a:t>与</a:t>
                      </a:r>
                      <a:r>
                        <a:rPr lang="en-US" altLang="zh-CN" sz="1900" b="1" dirty="0" smtClean="0">
                          <a:latin typeface="微软雅黑" panose="020B0503020204020204" pitchFamily="34" charset="-122"/>
                          <a:ea typeface="微软雅黑" panose="020B0503020204020204" pitchFamily="34" charset="-122"/>
                        </a:rPr>
                        <a:t>NIQE</a:t>
                      </a:r>
                      <a:r>
                        <a:rPr lang="zh-CN" altLang="en-US" sz="1900" b="1" dirty="0" smtClean="0">
                          <a:latin typeface="微软雅黑" panose="020B0503020204020204" pitchFamily="34" charset="-122"/>
                          <a:ea typeface="微软雅黑" panose="020B0503020204020204" pitchFamily="34" charset="-122"/>
                        </a:rPr>
                        <a:t>相比</a:t>
                      </a:r>
                      <a:r>
                        <a:rPr lang="zh-CN" altLang="en-US" sz="1900" dirty="0" smtClean="0">
                          <a:latin typeface="微软雅黑" panose="020B0503020204020204" pitchFamily="34" charset="-122"/>
                          <a:ea typeface="微软雅黑" panose="020B0503020204020204" pitchFamily="34" charset="-122"/>
                        </a:rPr>
                        <a:t>：</a:t>
                      </a:r>
                      <a:r>
                        <a:rPr lang="en-US" altLang="zh-CN" sz="1900" dirty="0" smtClean="0">
                          <a:latin typeface="微软雅黑" panose="020B0503020204020204" pitchFamily="34" charset="-122"/>
                          <a:ea typeface="微软雅黑" panose="020B0503020204020204" pitchFamily="34" charset="-122"/>
                        </a:rPr>
                        <a:t>1</a:t>
                      </a:r>
                      <a:r>
                        <a:rPr lang="zh-CN" altLang="en-US" sz="1900" dirty="0" smtClean="0">
                          <a:latin typeface="微软雅黑" panose="020B0503020204020204" pitchFamily="34" charset="-122"/>
                          <a:ea typeface="微软雅黑" panose="020B0503020204020204" pitchFamily="34" charset="-122"/>
                        </a:rPr>
                        <a:t>、增加了</a:t>
                      </a:r>
                      <a:r>
                        <a:rPr lang="en-US" altLang="zh-CN" sz="1900" dirty="0" smtClean="0">
                          <a:latin typeface="微软雅黑" panose="020B0503020204020204" pitchFamily="34" charset="-122"/>
                          <a:ea typeface="微软雅黑" panose="020B0503020204020204" pitchFamily="34" charset="-122"/>
                        </a:rPr>
                        <a:t>3</a:t>
                      </a:r>
                      <a:r>
                        <a:rPr lang="zh-CN" altLang="en-US" sz="1900" dirty="0" smtClean="0">
                          <a:latin typeface="微软雅黑" panose="020B0503020204020204" pitchFamily="34" charset="-122"/>
                          <a:ea typeface="微软雅黑" panose="020B0503020204020204" pitchFamily="34" charset="-122"/>
                        </a:rPr>
                        <a:t>种</a:t>
                      </a:r>
                      <a:r>
                        <a:rPr lang="en-US" altLang="zh-CN" sz="1900" dirty="0" smtClean="0">
                          <a:latin typeface="微软雅黑" panose="020B0503020204020204" pitchFamily="34" charset="-122"/>
                          <a:ea typeface="微软雅黑" panose="020B0503020204020204" pitchFamily="34" charset="-122"/>
                        </a:rPr>
                        <a:t>NSS</a:t>
                      </a:r>
                      <a:r>
                        <a:rPr lang="zh-CN" altLang="en-US" sz="1900" dirty="0" smtClean="0">
                          <a:latin typeface="微软雅黑" panose="020B0503020204020204" pitchFamily="34" charset="-122"/>
                          <a:ea typeface="微软雅黑" panose="020B0503020204020204" pitchFamily="34" charset="-122"/>
                        </a:rPr>
                        <a:t>特征共</a:t>
                      </a:r>
                      <a:r>
                        <a:rPr lang="en-US" altLang="zh-CN" sz="1900" dirty="0" smtClean="0">
                          <a:latin typeface="微软雅黑" panose="020B0503020204020204" pitchFamily="34" charset="-122"/>
                          <a:ea typeface="微软雅黑" panose="020B0503020204020204" pitchFamily="34" charset="-122"/>
                        </a:rPr>
                        <a:t>5</a:t>
                      </a:r>
                      <a:r>
                        <a:rPr lang="zh-CN" altLang="en-US" sz="1900" dirty="0" smtClean="0">
                          <a:latin typeface="微软雅黑" panose="020B0503020204020204" pitchFamily="34" charset="-122"/>
                          <a:ea typeface="微软雅黑" panose="020B0503020204020204" pitchFamily="34" charset="-122"/>
                        </a:rPr>
                        <a:t>种；</a:t>
                      </a:r>
                      <a:endParaRPr lang="en-US" altLang="zh-CN" sz="1900" dirty="0" smtClean="0">
                        <a:latin typeface="微软雅黑" panose="020B0503020204020204" pitchFamily="34" charset="-122"/>
                        <a:ea typeface="微软雅黑" panose="020B0503020204020204" pitchFamily="34" charset="-122"/>
                      </a:endParaRPr>
                    </a:p>
                    <a:p>
                      <a:pPr algn="ctr"/>
                      <a:r>
                        <a:rPr lang="en-US" altLang="zh-CN" sz="1900" dirty="0" smtClean="0">
                          <a:latin typeface="微软雅黑" panose="020B0503020204020204" pitchFamily="34" charset="-122"/>
                          <a:ea typeface="微软雅黑" panose="020B0503020204020204" pitchFamily="34" charset="-122"/>
                        </a:rPr>
                        <a:t>2</a:t>
                      </a:r>
                      <a:r>
                        <a:rPr lang="zh-CN" altLang="en-US" sz="1900" dirty="0" smtClean="0">
                          <a:latin typeface="微软雅黑" panose="020B0503020204020204" pitchFamily="34" charset="-122"/>
                          <a:ea typeface="微软雅黑" panose="020B0503020204020204" pitchFamily="34" charset="-122"/>
                        </a:rPr>
                        <a:t>、</a:t>
                      </a:r>
                      <a:r>
                        <a:rPr lang="en-US" altLang="zh-CN" sz="1900" dirty="0" smtClean="0">
                          <a:latin typeface="微软雅黑" panose="020B0503020204020204" pitchFamily="34" charset="-122"/>
                          <a:ea typeface="微软雅黑" panose="020B0503020204020204" pitchFamily="34" charset="-122"/>
                        </a:rPr>
                        <a:t>NIQE</a:t>
                      </a:r>
                      <a:r>
                        <a:rPr lang="zh-CN" altLang="en-US" sz="1900" dirty="0" smtClean="0">
                          <a:latin typeface="微软雅黑" panose="020B0503020204020204" pitchFamily="34" charset="-122"/>
                          <a:ea typeface="微软雅黑" panose="020B0503020204020204" pitchFamily="34" charset="-122"/>
                        </a:rPr>
                        <a:t>的一张测试图片用一个</a:t>
                      </a:r>
                      <a:r>
                        <a:rPr lang="en-US" altLang="zh-CN" sz="1900" dirty="0" smtClean="0">
                          <a:latin typeface="微软雅黑" panose="020B0503020204020204" pitchFamily="34" charset="-122"/>
                          <a:ea typeface="微软雅黑" panose="020B0503020204020204" pitchFamily="34" charset="-122"/>
                        </a:rPr>
                        <a:t>MVG</a:t>
                      </a:r>
                      <a:r>
                        <a:rPr lang="zh-CN" altLang="en-US" sz="1900" dirty="0" smtClean="0">
                          <a:latin typeface="微软雅黑" panose="020B0503020204020204" pitchFamily="34" charset="-122"/>
                          <a:ea typeface="微软雅黑" panose="020B0503020204020204" pitchFamily="34" charset="-122"/>
                        </a:rPr>
                        <a:t>模型，而</a:t>
                      </a:r>
                      <a:r>
                        <a:rPr lang="en-US" altLang="zh-CN" sz="1900" dirty="0" smtClean="0">
                          <a:latin typeface="微软雅黑" panose="020B0503020204020204" pitchFamily="34" charset="-122"/>
                          <a:ea typeface="微软雅黑" panose="020B0503020204020204" pitchFamily="34" charset="-122"/>
                        </a:rPr>
                        <a:t>IL-NIQE</a:t>
                      </a:r>
                      <a:r>
                        <a:rPr lang="zh-CN" altLang="en-US" sz="1900" dirty="0" smtClean="0">
                          <a:latin typeface="微软雅黑" panose="020B0503020204020204" pitchFamily="34" charset="-122"/>
                          <a:ea typeface="微软雅黑" panose="020B0503020204020204" pitchFamily="34" charset="-122"/>
                        </a:rPr>
                        <a:t>的每个图像块都用一个</a:t>
                      </a:r>
                      <a:r>
                        <a:rPr lang="en-US" altLang="zh-CN" sz="1900" dirty="0" smtClean="0">
                          <a:latin typeface="微软雅黑" panose="020B0503020204020204" pitchFamily="34" charset="-122"/>
                          <a:ea typeface="微软雅黑" panose="020B0503020204020204" pitchFamily="34" charset="-122"/>
                        </a:rPr>
                        <a:t>MVG</a:t>
                      </a:r>
                      <a:r>
                        <a:rPr lang="zh-CN" altLang="en-US" sz="1900" dirty="0" smtClean="0">
                          <a:latin typeface="微软雅黑" panose="020B0503020204020204" pitchFamily="34" charset="-122"/>
                          <a:ea typeface="微软雅黑" panose="020B0503020204020204" pitchFamily="34" charset="-122"/>
                        </a:rPr>
                        <a:t>描述</a:t>
                      </a:r>
                      <a:endParaRPr lang="zh-CN" altLang="en-US" sz="1900" dirty="0">
                        <a:latin typeface="微软雅黑" panose="020B0503020204020204" pitchFamily="34" charset="-122"/>
                        <a:ea typeface="微软雅黑" panose="020B0503020204020204" pitchFamily="34" charset="-122"/>
                      </a:endParaRPr>
                    </a:p>
                  </a:txBody>
                  <a:tcPr/>
                </a:tc>
              </a:tr>
              <a:tr h="1061362">
                <a:tc>
                  <a:txBody>
                    <a:bodyPr/>
                    <a:lstStyle/>
                    <a:p>
                      <a:pPr algn="ctr"/>
                      <a:r>
                        <a:rPr lang="zh-CN" altLang="en-US" sz="1900" dirty="0" smtClean="0">
                          <a:latin typeface="微软雅黑" panose="020B0503020204020204" pitchFamily="34" charset="-122"/>
                          <a:ea typeface="微软雅黑" panose="020B0503020204020204" pitchFamily="34" charset="-122"/>
                        </a:rPr>
                        <a:t>训练：用原始图像中的</a:t>
                      </a:r>
                      <a:r>
                        <a:rPr lang="en-US" altLang="zh-CN" sz="1900" dirty="0" smtClean="0">
                          <a:latin typeface="微软雅黑" panose="020B0503020204020204" pitchFamily="34" charset="-122"/>
                          <a:ea typeface="微软雅黑" panose="020B0503020204020204" pitchFamily="34" charset="-122"/>
                        </a:rPr>
                        <a:t>5</a:t>
                      </a:r>
                      <a:r>
                        <a:rPr lang="zh-CN" altLang="en-US" sz="1900" dirty="0" smtClean="0">
                          <a:latin typeface="微软雅黑" panose="020B0503020204020204" pitchFamily="34" charset="-122"/>
                          <a:ea typeface="微软雅黑" panose="020B0503020204020204" pitchFamily="34" charset="-122"/>
                        </a:rPr>
                        <a:t>种</a:t>
                      </a:r>
                      <a:r>
                        <a:rPr lang="en-US" altLang="zh-CN" sz="1900" dirty="0" smtClean="0">
                          <a:latin typeface="微软雅黑" panose="020B0503020204020204" pitchFamily="34" charset="-122"/>
                          <a:ea typeface="微软雅黑" panose="020B0503020204020204" pitchFamily="34" charset="-122"/>
                        </a:rPr>
                        <a:t>NSS</a:t>
                      </a:r>
                      <a:r>
                        <a:rPr lang="zh-CN" altLang="en-US" sz="1900" dirty="0" smtClean="0">
                          <a:latin typeface="微软雅黑" panose="020B0503020204020204" pitchFamily="34" charset="-122"/>
                          <a:ea typeface="微软雅黑" panose="020B0503020204020204" pitchFamily="34" charset="-122"/>
                        </a:rPr>
                        <a:t>特征建立</a:t>
                      </a:r>
                      <a:r>
                        <a:rPr lang="en-US" altLang="zh-CN" sz="1900" dirty="0" smtClean="0">
                          <a:latin typeface="微软雅黑" panose="020B0503020204020204" pitchFamily="34" charset="-122"/>
                          <a:ea typeface="微软雅黑" panose="020B0503020204020204" pitchFamily="34" charset="-122"/>
                        </a:rPr>
                        <a:t>MVG</a:t>
                      </a:r>
                      <a:r>
                        <a:rPr lang="zh-CN" altLang="en-US" sz="1900" dirty="0" smtClean="0">
                          <a:latin typeface="微软雅黑" panose="020B0503020204020204" pitchFamily="34" charset="-122"/>
                          <a:ea typeface="微软雅黑" panose="020B0503020204020204" pitchFamily="34" charset="-122"/>
                        </a:rPr>
                        <a:t>模型作为参考</a:t>
                      </a:r>
                      <a:endParaRPr lang="en-US" altLang="zh-CN" sz="1900" dirty="0" smtClean="0">
                        <a:latin typeface="微软雅黑" panose="020B0503020204020204" pitchFamily="34" charset="-122"/>
                        <a:ea typeface="微软雅黑" panose="020B0503020204020204" pitchFamily="34" charset="-122"/>
                      </a:endParaRPr>
                    </a:p>
                    <a:p>
                      <a:pPr algn="ctr"/>
                      <a:r>
                        <a:rPr lang="zh-CN" altLang="en-US" sz="1900" dirty="0" smtClean="0">
                          <a:latin typeface="微软雅黑" panose="020B0503020204020204" pitchFamily="34" charset="-122"/>
                          <a:ea typeface="微软雅黑" panose="020B0503020204020204" pitchFamily="34" charset="-122"/>
                        </a:rPr>
                        <a:t>测试： 将所有图像块的质量分数平均来得到总的质量分数</a:t>
                      </a:r>
                      <a:endParaRPr lang="zh-CN" altLang="en-US" sz="1900" dirty="0">
                        <a:latin typeface="微软雅黑" panose="020B0503020204020204" pitchFamily="34" charset="-122"/>
                        <a:ea typeface="微软雅黑" panose="020B0503020204020204" pitchFamily="34" charset="-122"/>
                      </a:endParaRPr>
                    </a:p>
                  </a:txBody>
                  <a:tcPr/>
                </a:tc>
              </a:tr>
            </a:tbl>
          </a:graphicData>
        </a:graphic>
      </p:graphicFrame>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3" name="TextBox 12"/>
          <p:cNvSpPr txBox="1"/>
          <p:nvPr/>
        </p:nvSpPr>
        <p:spPr>
          <a:xfrm>
            <a:off x="251520" y="1268760"/>
            <a:ext cx="8640960" cy="707886"/>
          </a:xfrm>
          <a:prstGeom prst="rect">
            <a:avLst/>
          </a:prstGeom>
          <a:noFill/>
        </p:spPr>
        <p:txBody>
          <a:bodyPr wrap="square" rtlCol="0">
            <a:spAutoFit/>
          </a:bodyPr>
          <a:lstStyle/>
          <a:p>
            <a:pPr>
              <a:buFont typeface="Wingdings" panose="05000000000000000000" pitchFamily="2" charset="2"/>
              <a:buChar char="ü"/>
            </a:pPr>
            <a:r>
              <a:rPr lang="en-US" altLang="zh-CN" sz="4000" dirty="0" smtClean="0">
                <a:latin typeface="Verdana" panose="020B0604030504040204" pitchFamily="34" charset="0"/>
                <a:ea typeface="Verdana" panose="020B0604030504040204" pitchFamily="34" charset="0"/>
                <a:cs typeface="Verdana" panose="020B0604030504040204" pitchFamily="34" charset="0"/>
              </a:rPr>
              <a:t> IL-NIQE</a:t>
            </a:r>
            <a:endParaRPr lang="en-US" altLang="zh-CN" sz="40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77826" name="Picture 2"/>
          <p:cNvPicPr>
            <a:picLocks noChangeAspect="1" noChangeArrowheads="1"/>
          </p:cNvPicPr>
          <p:nvPr/>
        </p:nvPicPr>
        <p:blipFill>
          <a:blip r:embed="rId1" cstate="print"/>
          <a:srcRect/>
          <a:stretch>
            <a:fillRect/>
          </a:stretch>
        </p:blipFill>
        <p:spPr bwMode="auto">
          <a:xfrm>
            <a:off x="2987824" y="1097360"/>
            <a:ext cx="4562475" cy="5760640"/>
          </a:xfrm>
          <a:prstGeom prst="rect">
            <a:avLst/>
          </a:prstGeom>
          <a:noFill/>
          <a:ln w="9525">
            <a:noFill/>
            <a:miter lim="800000"/>
            <a:headEnd/>
            <a:tailEnd/>
          </a:ln>
        </p:spPr>
      </p:pic>
      <p:sp>
        <p:nvSpPr>
          <p:cNvPr id="17" name="Text Box 58"/>
          <p:cNvSpPr txBox="1">
            <a:spLocks noChangeArrowheads="1"/>
          </p:cNvSpPr>
          <p:nvPr/>
        </p:nvSpPr>
        <p:spPr bwMode="auto">
          <a:xfrm>
            <a:off x="2699792" y="6165304"/>
            <a:ext cx="2689225" cy="396875"/>
          </a:xfrm>
          <a:prstGeom prst="rect">
            <a:avLst/>
          </a:prstGeom>
          <a:noFill/>
          <a:ln w="9525">
            <a:noFill/>
            <a:miter lim="800000"/>
          </a:ln>
        </p:spPr>
        <p:txBody>
          <a:bodyPr>
            <a:spAutoFit/>
          </a:bodyPr>
          <a:lstStyle/>
          <a:p>
            <a:r>
              <a:rPr lang="en-US" altLang="zh-CN" sz="2000" dirty="0">
                <a:latin typeface="Calibri" panose="020F0502020204030204" pitchFamily="34" charset="0"/>
                <a:ea typeface="宋体" panose="02010600030101010101" pitchFamily="2" charset="-122"/>
              </a:rPr>
              <a:t>Flowchart of IL-NIQE</a:t>
            </a:r>
            <a:endParaRPr lang="en-US" altLang="zh-CN" sz="2000" dirty="0">
              <a:latin typeface="Calibri" panose="020F0502020204030204" pitchFamily="34" charset="0"/>
              <a:ea typeface="宋体" panose="02010600030101010101" pitchFamily="2" charset="-122"/>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76065" y="1646798"/>
            <a:ext cx="8964487" cy="2862322"/>
          </a:xfrm>
          <a:prstGeom prst="rect">
            <a:avLst/>
          </a:prstGeom>
          <a:noFill/>
        </p:spPr>
        <p:txBody>
          <a:bodyPr wrap="square" rtlCol="0">
            <a:spAutoFit/>
          </a:bodyPr>
          <a:lstStyle/>
          <a:p>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1</a:t>
            </a:r>
            <a:r>
              <a:rPr lang="zh-CN" altLang="en-US" dirty="0" smtClean="0">
                <a:latin typeface="微软雅黑" panose="020B0503020204020204" pitchFamily="34" charset="-122"/>
                <a:ea typeface="微软雅黑" panose="020B0503020204020204" pitchFamily="34" charset="-122"/>
              </a:rPr>
              <a:t>、首先将一幅原始图像划分成</a:t>
            </a:r>
            <a:r>
              <a:rPr lang="en-US" altLang="zh-CN" dirty="0" smtClean="0">
                <a:latin typeface="微软雅黑" panose="020B0503020204020204" pitchFamily="34" charset="-122"/>
                <a:ea typeface="微软雅黑" panose="020B0503020204020204" pitchFamily="34" charset="-122"/>
              </a:rPr>
              <a:t>P*P</a:t>
            </a:r>
            <a:r>
              <a:rPr lang="zh-CN" altLang="en-US" dirty="0" smtClean="0">
                <a:latin typeface="微软雅黑" panose="020B0503020204020204" pitchFamily="34" charset="-122"/>
                <a:ea typeface="微软雅黑" panose="020B0503020204020204" pitchFamily="34" charset="-122"/>
              </a:rPr>
              <a:t>的</a:t>
            </a:r>
            <a:r>
              <a:rPr lang="en-US" altLang="zh-CN" dirty="0" smtClean="0">
                <a:latin typeface="微软雅黑" panose="020B0503020204020204" pitchFamily="34" charset="-122"/>
                <a:ea typeface="微软雅黑" panose="020B0503020204020204" pitchFamily="34" charset="-122"/>
              </a:rPr>
              <a:t>patches</a:t>
            </a:r>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2</a:t>
            </a:r>
            <a:r>
              <a:rPr lang="zh-CN" altLang="en-US" dirty="0" smtClean="0">
                <a:latin typeface="微软雅黑" panose="020B0503020204020204" pitchFamily="34" charset="-122"/>
                <a:ea typeface="微软雅黑" panose="020B0503020204020204" pitchFamily="34" charset="-122"/>
              </a:rPr>
              <a:t>、通过局部方差选择高对比度的</a:t>
            </a:r>
            <a:r>
              <a:rPr lang="en-US" altLang="zh-CN" dirty="0" smtClean="0">
                <a:latin typeface="微软雅黑" panose="020B0503020204020204" pitchFamily="34" charset="-122"/>
                <a:ea typeface="微软雅黑" panose="020B0503020204020204" pitchFamily="34" charset="-122"/>
              </a:rPr>
              <a:t>PATCH</a:t>
            </a:r>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3</a:t>
            </a:r>
            <a:r>
              <a:rPr lang="zh-CN" altLang="en-US" dirty="0" smtClean="0">
                <a:latin typeface="微软雅黑" panose="020B0503020204020204" pitchFamily="34" charset="-122"/>
                <a:ea typeface="微软雅黑" panose="020B0503020204020204" pitchFamily="34" charset="-122"/>
              </a:rPr>
              <a:t>、对每一个已经选择了的</a:t>
            </a:r>
            <a:r>
              <a:rPr lang="en-US" altLang="zh-CN" dirty="0" smtClean="0">
                <a:latin typeface="微软雅黑" panose="020B0503020204020204" pitchFamily="34" charset="-122"/>
                <a:ea typeface="微软雅黑" panose="020B0503020204020204" pitchFamily="34" charset="-122"/>
              </a:rPr>
              <a:t>PATCH,</a:t>
            </a:r>
            <a:r>
              <a:rPr lang="zh-CN" altLang="en-US" dirty="0" smtClean="0">
                <a:latin typeface="微软雅黑" panose="020B0503020204020204" pitchFamily="34" charset="-122"/>
                <a:ea typeface="微软雅黑" panose="020B0503020204020204" pitchFamily="34" charset="-122"/>
              </a:rPr>
              <a:t>提取特征向量，得到一个特征向量集。其中</a:t>
            </a:r>
            <a:r>
              <a:rPr lang="en-US" altLang="zh-CN" dirty="0" smtClean="0">
                <a:latin typeface="微软雅黑" panose="020B0503020204020204" pitchFamily="34" charset="-122"/>
                <a:ea typeface="微软雅黑" panose="020B0503020204020204" pitchFamily="34" charset="-122"/>
              </a:rPr>
              <a:t>M</a:t>
            </a:r>
            <a:r>
              <a:rPr lang="zh-CN" altLang="en-US" dirty="0" smtClean="0">
                <a:latin typeface="微软雅黑" panose="020B0503020204020204" pitchFamily="34" charset="-122"/>
                <a:ea typeface="微软雅黑" panose="020B0503020204020204" pitchFamily="34" charset="-122"/>
              </a:rPr>
              <a:t>是</a:t>
            </a:r>
            <a:r>
              <a:rPr lang="en-US" altLang="zh-CN" dirty="0" smtClean="0">
                <a:latin typeface="微软雅黑" panose="020B0503020204020204" pitchFamily="34" charset="-122"/>
                <a:ea typeface="微软雅黑" panose="020B0503020204020204" pitchFamily="34" charset="-122"/>
              </a:rPr>
              <a:t>patch</a:t>
            </a:r>
            <a:r>
              <a:rPr lang="zh-CN" altLang="en-US" dirty="0" smtClean="0">
                <a:latin typeface="微软雅黑" panose="020B0503020204020204" pitchFamily="34" charset="-122"/>
                <a:ea typeface="微软雅黑" panose="020B0503020204020204" pitchFamily="34" charset="-122"/>
              </a:rPr>
              <a:t>的个数，</a:t>
            </a:r>
            <a:r>
              <a:rPr lang="en-US" altLang="zh-CN" dirty="0" smtClean="0">
                <a:latin typeface="微软雅黑" panose="020B0503020204020204" pitchFamily="34" charset="-122"/>
                <a:ea typeface="微软雅黑" panose="020B0503020204020204" pitchFamily="34" charset="-122"/>
              </a:rPr>
              <a:t>d</a:t>
            </a:r>
            <a:r>
              <a:rPr lang="zh-CN" altLang="en-US" dirty="0" smtClean="0">
                <a:latin typeface="微软雅黑" panose="020B0503020204020204" pitchFamily="34" charset="-122"/>
                <a:ea typeface="微软雅黑" panose="020B0503020204020204" pitchFamily="34" charset="-122"/>
              </a:rPr>
              <a:t>是特征向量维数</a:t>
            </a:r>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4</a:t>
            </a:r>
            <a:r>
              <a:rPr lang="zh-CN" altLang="en-US" dirty="0" smtClean="0">
                <a:latin typeface="微软雅黑" panose="020B0503020204020204" pitchFamily="34" charset="-122"/>
                <a:ea typeface="微软雅黑" panose="020B0503020204020204" pitchFamily="34" charset="-122"/>
              </a:rPr>
              <a:t>、用主成分分析法（</a:t>
            </a:r>
            <a:r>
              <a:rPr lang="en-US" altLang="zh-CN" dirty="0" smtClean="0">
                <a:latin typeface="微软雅黑" panose="020B0503020204020204" pitchFamily="34" charset="-122"/>
                <a:ea typeface="微软雅黑" panose="020B0503020204020204" pitchFamily="34" charset="-122"/>
              </a:rPr>
              <a:t>PCA</a:t>
            </a:r>
            <a:r>
              <a:rPr lang="zh-CN" altLang="en-US" dirty="0" smtClean="0">
                <a:latin typeface="微软雅黑" panose="020B0503020204020204" pitchFamily="34" charset="-122"/>
                <a:ea typeface="微软雅黑" panose="020B0503020204020204" pitchFamily="34" charset="-122"/>
              </a:rPr>
              <a:t>）进行了维数缩减，其中</a:t>
            </a:r>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p:txBody>
      </p:sp>
      <p:graphicFrame>
        <p:nvGraphicFramePr>
          <p:cNvPr id="5" name="Object 10"/>
          <p:cNvGraphicFramePr>
            <a:graphicFrameLocks noChangeAspect="1"/>
          </p:cNvGraphicFramePr>
          <p:nvPr/>
        </p:nvGraphicFramePr>
        <p:xfrm>
          <a:off x="1259632" y="3116993"/>
          <a:ext cx="3528392" cy="584026"/>
        </p:xfrm>
        <a:graphic>
          <a:graphicData uri="http://schemas.openxmlformats.org/presentationml/2006/ole">
            <mc:AlternateContent xmlns:mc="http://schemas.openxmlformats.org/markup-compatibility/2006">
              <mc:Choice xmlns:v="urn:schemas-microsoft-com:vml" Requires="v">
                <p:oleObj spid="_x0000_s1025" name="Equation" r:id="rId1" imgW="38709600" imgH="5791200" progId="">
                  <p:embed/>
                </p:oleObj>
              </mc:Choice>
              <mc:Fallback>
                <p:oleObj name="Equation" r:id="rId1" imgW="38709600" imgH="5791200" progId="">
                  <p:embed/>
                  <p:pic>
                    <p:nvPicPr>
                      <p:cNvPr id="0" name="图片 1024"/>
                      <p:cNvPicPr>
                        <a:picLocks noChangeAspect="1"/>
                      </p:cNvPicPr>
                      <p:nvPr/>
                    </p:nvPicPr>
                    <p:blipFill>
                      <a:blip r:embed="rId2"/>
                      <a:stretch>
                        <a:fillRect/>
                      </a:stretch>
                    </p:blipFill>
                    <p:spPr>
                      <a:xfrm>
                        <a:off x="1259632" y="3116993"/>
                        <a:ext cx="3528392" cy="584026"/>
                      </a:xfrm>
                      <a:prstGeom prst="rect">
                        <a:avLst/>
                      </a:prstGeom>
                      <a:noFill/>
                      <a:ln w="9525">
                        <a:noFill/>
                      </a:ln>
                    </p:spPr>
                  </p:pic>
                </p:oleObj>
              </mc:Fallback>
            </mc:AlternateContent>
          </a:graphicData>
        </a:graphic>
      </p:graphicFrame>
      <p:graphicFrame>
        <p:nvGraphicFramePr>
          <p:cNvPr id="6" name="Object 13"/>
          <p:cNvGraphicFramePr>
            <a:graphicFrameLocks noChangeAspect="1"/>
          </p:cNvGraphicFramePr>
          <p:nvPr/>
        </p:nvGraphicFramePr>
        <p:xfrm>
          <a:off x="1366104" y="4149080"/>
          <a:ext cx="2341800" cy="543729"/>
        </p:xfrm>
        <a:graphic>
          <a:graphicData uri="http://schemas.openxmlformats.org/presentationml/2006/ole">
            <mc:AlternateContent xmlns:mc="http://schemas.openxmlformats.org/markup-compatibility/2006">
              <mc:Choice xmlns:v="urn:schemas-microsoft-com:vml" Requires="v">
                <p:oleObj spid="_x0000_s1026" name="Equation" r:id="rId3" imgW="24993600" imgH="5791200" progId="">
                  <p:embed/>
                </p:oleObj>
              </mc:Choice>
              <mc:Fallback>
                <p:oleObj name="Equation" r:id="rId3" imgW="24993600" imgH="5791200" progId="">
                  <p:embed/>
                  <p:pic>
                    <p:nvPicPr>
                      <p:cNvPr id="0" name="图片 1025"/>
                      <p:cNvPicPr>
                        <a:picLocks noChangeAspect="1"/>
                      </p:cNvPicPr>
                      <p:nvPr/>
                    </p:nvPicPr>
                    <p:blipFill>
                      <a:blip r:embed="rId4"/>
                      <a:stretch>
                        <a:fillRect/>
                      </a:stretch>
                    </p:blipFill>
                    <p:spPr>
                      <a:xfrm>
                        <a:off x="1366104" y="4149080"/>
                        <a:ext cx="2341800" cy="543729"/>
                      </a:xfrm>
                      <a:prstGeom prst="rect">
                        <a:avLst/>
                      </a:prstGeom>
                      <a:noFill/>
                      <a:ln w="9525">
                        <a:noFill/>
                      </a:ln>
                    </p:spPr>
                  </p:pic>
                </p:oleObj>
              </mc:Fallback>
            </mc:AlternateContent>
          </a:graphicData>
        </a:graphic>
      </p:graphicFrame>
      <p:sp>
        <p:nvSpPr>
          <p:cNvPr id="7" name="TextBox 6"/>
          <p:cNvSpPr txBox="1"/>
          <p:nvPr/>
        </p:nvSpPr>
        <p:spPr>
          <a:xfrm>
            <a:off x="899592" y="4701169"/>
            <a:ext cx="7933582" cy="369332"/>
          </a:xfrm>
          <a:prstGeom prst="rect">
            <a:avLst/>
          </a:prstGeom>
          <a:noFill/>
        </p:spPr>
        <p:txBody>
          <a:bodyPr wrap="none" rtlCol="0">
            <a:spAutoFit/>
          </a:bodyPr>
          <a:lstStyle/>
          <a:p>
            <a:r>
              <a:rPr lang="zh-CN" altLang="en-US" dirty="0" smtClean="0">
                <a:latin typeface="微软雅黑" panose="020B0503020204020204" pitchFamily="34" charset="-122"/>
                <a:ea typeface="微软雅黑" panose="020B0503020204020204" pitchFamily="34" charset="-122"/>
              </a:rPr>
              <a:t>将                   放入到多元高斯模型中训练，将其得到的模型作为原始模型</a:t>
            </a:r>
            <a:endParaRPr lang="zh-CN" altLang="en-US" dirty="0">
              <a:latin typeface="微软雅黑" panose="020B0503020204020204" pitchFamily="34" charset="-122"/>
              <a:ea typeface="微软雅黑" panose="020B0503020204020204" pitchFamily="34" charset="-122"/>
            </a:endParaRPr>
          </a:p>
        </p:txBody>
      </p:sp>
      <p:graphicFrame>
        <p:nvGraphicFramePr>
          <p:cNvPr id="8" name="Object 17"/>
          <p:cNvGraphicFramePr>
            <a:graphicFrameLocks noChangeAspect="1"/>
          </p:cNvGraphicFramePr>
          <p:nvPr/>
        </p:nvGraphicFramePr>
        <p:xfrm>
          <a:off x="1350863" y="5075892"/>
          <a:ext cx="5813425" cy="1003300"/>
        </p:xfrm>
        <a:graphic>
          <a:graphicData uri="http://schemas.openxmlformats.org/presentationml/2006/ole">
            <mc:AlternateContent xmlns:mc="http://schemas.openxmlformats.org/markup-compatibility/2006">
              <mc:Choice xmlns:v="urn:schemas-microsoft-com:vml" Requires="v">
                <p:oleObj spid="_x0000_s1027" name="Equation" r:id="rId5" imgW="55473600" imgH="9144000" progId="">
                  <p:embed/>
                </p:oleObj>
              </mc:Choice>
              <mc:Fallback>
                <p:oleObj name="Equation" r:id="rId5" imgW="55473600" imgH="9144000" progId="">
                  <p:embed/>
                  <p:pic>
                    <p:nvPicPr>
                      <p:cNvPr id="0" name="图片 1026"/>
                      <p:cNvPicPr>
                        <a:picLocks noChangeAspect="1"/>
                      </p:cNvPicPr>
                      <p:nvPr/>
                    </p:nvPicPr>
                    <p:blipFill>
                      <a:blip r:embed="rId6"/>
                      <a:stretch>
                        <a:fillRect/>
                      </a:stretch>
                    </p:blipFill>
                    <p:spPr>
                      <a:xfrm>
                        <a:off x="1350863" y="5075892"/>
                        <a:ext cx="5813425" cy="1003300"/>
                      </a:xfrm>
                      <a:prstGeom prst="rect">
                        <a:avLst/>
                      </a:prstGeom>
                      <a:noFill/>
                      <a:ln w="9525">
                        <a:noFill/>
                      </a:ln>
                    </p:spPr>
                  </p:pic>
                </p:oleObj>
              </mc:Fallback>
            </mc:AlternateContent>
          </a:graphicData>
        </a:graphic>
      </p:graphicFrame>
      <p:sp>
        <p:nvSpPr>
          <p:cNvPr id="9" name="TextBox 8"/>
          <p:cNvSpPr txBox="1"/>
          <p:nvPr/>
        </p:nvSpPr>
        <p:spPr>
          <a:xfrm>
            <a:off x="1187624" y="6300028"/>
            <a:ext cx="4357283"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原始模型的平均向量为</a:t>
            </a:r>
            <a:r>
              <a:rPr lang="en-US" altLang="zh-CN" dirty="0" smtClean="0">
                <a:latin typeface="微软雅黑" panose="020B0503020204020204" pitchFamily="34" charset="-122"/>
                <a:ea typeface="微软雅黑" panose="020B0503020204020204" pitchFamily="34" charset="-122"/>
              </a:rPr>
              <a:t>V1</a:t>
            </a:r>
            <a:r>
              <a:rPr lang="zh-CN" altLang="en-US" dirty="0" smtClean="0">
                <a:latin typeface="微软雅黑" panose="020B0503020204020204" pitchFamily="34" charset="-122"/>
                <a:ea typeface="微软雅黑" panose="020B0503020204020204" pitchFamily="34" charset="-122"/>
              </a:rPr>
              <a:t>，协方差矩阵为</a:t>
            </a:r>
            <a:endParaRPr lang="zh-CN" altLang="en-US" dirty="0">
              <a:latin typeface="微软雅黑" panose="020B0503020204020204" pitchFamily="34" charset="-122"/>
              <a:ea typeface="微软雅黑" panose="020B0503020204020204" pitchFamily="34" charset="-122"/>
            </a:endParaRPr>
          </a:p>
        </p:txBody>
      </p:sp>
      <p:cxnSp>
        <p:nvCxnSpPr>
          <p:cNvPr id="10" name="直接连接符 9"/>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3" name="TextBox 12"/>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4" name="TextBox 13"/>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5" name="矩形 14"/>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2924200" y="15240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5804520" y="15240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6380584" y="4130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20" name="TextBox 19"/>
          <p:cNvSpPr txBox="1"/>
          <p:nvPr/>
        </p:nvSpPr>
        <p:spPr>
          <a:xfrm>
            <a:off x="403920" y="4130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21" name="TextBox 20"/>
          <p:cNvSpPr txBox="1"/>
          <p:nvPr/>
        </p:nvSpPr>
        <p:spPr>
          <a:xfrm>
            <a:off x="3716288" y="4130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graphicFrame>
        <p:nvGraphicFramePr>
          <p:cNvPr id="78853" name="Object 5"/>
          <p:cNvGraphicFramePr>
            <a:graphicFrameLocks noChangeAspect="1"/>
          </p:cNvGraphicFramePr>
          <p:nvPr/>
        </p:nvGraphicFramePr>
        <p:xfrm>
          <a:off x="1403648" y="4653136"/>
          <a:ext cx="825500" cy="508000"/>
        </p:xfrm>
        <a:graphic>
          <a:graphicData uri="http://schemas.openxmlformats.org/presentationml/2006/ole">
            <mc:AlternateContent xmlns:mc="http://schemas.openxmlformats.org/markup-compatibility/2006">
              <mc:Choice xmlns:v="urn:schemas-microsoft-com:vml" Requires="v">
                <p:oleObj spid="_x0000_s1028" name="Equation" r:id="rId7" imgW="9448800" imgH="5791200" progId="">
                  <p:embed/>
                </p:oleObj>
              </mc:Choice>
              <mc:Fallback>
                <p:oleObj name="Equation" r:id="rId7" imgW="9448800" imgH="5791200" progId="">
                  <p:embed/>
                  <p:pic>
                    <p:nvPicPr>
                      <p:cNvPr id="0" name="图片 1027"/>
                      <p:cNvPicPr>
                        <a:picLocks noChangeAspect="1"/>
                      </p:cNvPicPr>
                      <p:nvPr/>
                    </p:nvPicPr>
                    <p:blipFill>
                      <a:blip r:embed="rId8"/>
                      <a:stretch>
                        <a:fillRect/>
                      </a:stretch>
                    </p:blipFill>
                    <p:spPr>
                      <a:xfrm>
                        <a:off x="1403648" y="4653136"/>
                        <a:ext cx="825500" cy="508000"/>
                      </a:xfrm>
                      <a:prstGeom prst="rect">
                        <a:avLst/>
                      </a:prstGeom>
                      <a:noFill/>
                      <a:ln w="9525">
                        <a:noFill/>
                      </a:ln>
                    </p:spPr>
                  </p:pic>
                </p:oleObj>
              </mc:Fallback>
            </mc:AlternateContent>
          </a:graphicData>
        </a:graphic>
      </p:graphicFrame>
      <p:sp>
        <p:nvSpPr>
          <p:cNvPr id="23" name="TextBox 22"/>
          <p:cNvSpPr txBox="1"/>
          <p:nvPr/>
        </p:nvSpPr>
        <p:spPr>
          <a:xfrm>
            <a:off x="576064" y="4715852"/>
            <a:ext cx="395536" cy="369332"/>
          </a:xfrm>
          <a:prstGeom prst="rect">
            <a:avLst/>
          </a:prstGeom>
          <a:noFill/>
        </p:spPr>
        <p:txBody>
          <a:bodyPr wrap="square" rtlCol="0">
            <a:spAutoFit/>
          </a:bodyPr>
          <a:lstStyle/>
          <a:p>
            <a:r>
              <a:rPr lang="en-US" altLang="zh-CN" dirty="0" smtClean="0"/>
              <a:t>5</a:t>
            </a:r>
            <a:r>
              <a:rPr lang="zh-CN" altLang="en-US" dirty="0" smtClean="0"/>
              <a:t>、</a:t>
            </a:r>
            <a:endParaRPr lang="zh-CN" altLang="en-US" dirty="0"/>
          </a:p>
        </p:txBody>
      </p:sp>
      <p:sp>
        <p:nvSpPr>
          <p:cNvPr id="24" name="TextBox 23"/>
          <p:cNvSpPr txBox="1"/>
          <p:nvPr/>
        </p:nvSpPr>
        <p:spPr>
          <a:xfrm>
            <a:off x="0" y="1268760"/>
            <a:ext cx="4416594" cy="954107"/>
          </a:xfrm>
          <a:prstGeom prst="rect">
            <a:avLst/>
          </a:prstGeom>
          <a:noFill/>
        </p:spPr>
        <p:txBody>
          <a:bodyPr wrap="none" rtlCol="0">
            <a:spAutoFit/>
          </a:bodyPr>
          <a:lstStyle/>
          <a:p>
            <a:pPr>
              <a:buFont typeface="Wingdings" panose="05000000000000000000" pitchFamily="2" charset="2"/>
              <a:buChar char="ü"/>
            </a:pPr>
            <a:r>
              <a:rPr lang="zh-CN" altLang="en-US" sz="2800" dirty="0" smtClean="0">
                <a:latin typeface="微软雅黑" panose="020B0503020204020204" pitchFamily="34" charset="-122"/>
                <a:ea typeface="微软雅黑" panose="020B0503020204020204" pitchFamily="34" charset="-122"/>
                <a:cs typeface="Verdana" panose="020B0604030504040204" pitchFamily="34" charset="0"/>
              </a:rPr>
              <a:t>线下原始图像学习阶段：</a:t>
            </a:r>
            <a:endParaRPr lang="en-US" altLang="zh-CN" sz="2800" dirty="0" smtClean="0">
              <a:latin typeface="微软雅黑" panose="020B0503020204020204" pitchFamily="34" charset="-122"/>
              <a:ea typeface="微软雅黑" panose="020B0503020204020204" pitchFamily="34" charset="-122"/>
              <a:cs typeface="Verdana" panose="020B0604030504040204" pitchFamily="34" charset="0"/>
            </a:endParaRPr>
          </a:p>
          <a:p>
            <a:endParaRPr lang="zh-CN" altLang="en-US" sz="2800" dirty="0">
              <a:latin typeface="微软雅黑" panose="020B0503020204020204" pitchFamily="34" charset="-122"/>
              <a:ea typeface="微软雅黑" panose="020B0503020204020204" pitchFamily="34" charset="-122"/>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直接连接符 9"/>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3" name="TextBox 12"/>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4" name="TextBox 13"/>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5" name="矩形 14"/>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2924200" y="15240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5804520" y="15240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6380584" y="4130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20" name="TextBox 19"/>
          <p:cNvSpPr txBox="1"/>
          <p:nvPr/>
        </p:nvSpPr>
        <p:spPr>
          <a:xfrm>
            <a:off x="403920" y="4130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21" name="TextBox 20"/>
          <p:cNvSpPr txBox="1"/>
          <p:nvPr/>
        </p:nvSpPr>
        <p:spPr>
          <a:xfrm>
            <a:off x="3716288" y="4130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24" name="TextBox 23"/>
          <p:cNvSpPr txBox="1"/>
          <p:nvPr/>
        </p:nvSpPr>
        <p:spPr>
          <a:xfrm>
            <a:off x="335423" y="1260049"/>
            <a:ext cx="2148345" cy="584775"/>
          </a:xfrm>
          <a:prstGeom prst="rect">
            <a:avLst/>
          </a:prstGeom>
          <a:noFill/>
        </p:spPr>
        <p:txBody>
          <a:bodyPr wrap="none" rtlCol="0">
            <a:spAutoFit/>
          </a:bodyPr>
          <a:lstStyle/>
          <a:p>
            <a:pPr>
              <a:buFont typeface="Wingdings" panose="05000000000000000000" pitchFamily="2" charset="2"/>
              <a:buChar char="ü"/>
            </a:pPr>
            <a:r>
              <a:rPr lang="zh-CN" altLang="en-US" sz="3200" dirty="0" smtClean="0">
                <a:latin typeface="Verdana" panose="020B0604030504040204" pitchFamily="34" charset="0"/>
                <a:ea typeface="微软雅黑" panose="020B0503020204020204" pitchFamily="34" charset="-122"/>
                <a:cs typeface="Verdana" panose="020B0604030504040204" pitchFamily="34" charset="0"/>
              </a:rPr>
              <a:t>测试阶段</a:t>
            </a:r>
            <a:endParaRPr lang="zh-CN" altLang="en-US" sz="3200" dirty="0">
              <a:latin typeface="Verdana" panose="020B0604030504040204" pitchFamily="34" charset="0"/>
              <a:ea typeface="微软雅黑" panose="020B0503020204020204" pitchFamily="34" charset="-122"/>
              <a:cs typeface="Verdana" panose="020B0604030504040204" pitchFamily="34" charset="0"/>
            </a:endParaRPr>
          </a:p>
        </p:txBody>
      </p:sp>
      <p:sp>
        <p:nvSpPr>
          <p:cNvPr id="22" name="TextBox 21"/>
          <p:cNvSpPr txBox="1"/>
          <p:nvPr/>
        </p:nvSpPr>
        <p:spPr>
          <a:xfrm>
            <a:off x="1043608" y="1653108"/>
            <a:ext cx="3398559" cy="2308324"/>
          </a:xfrm>
          <a:prstGeom prst="rect">
            <a:avLst/>
          </a:prstGeom>
          <a:noFill/>
        </p:spPr>
        <p:txBody>
          <a:bodyPr wrap="none" rtlCol="0">
            <a:spAutoFit/>
          </a:bodyPr>
          <a:lstStyle/>
          <a:p>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1</a:t>
            </a:r>
            <a:r>
              <a:rPr lang="zh-CN" altLang="en-US" dirty="0" smtClean="0">
                <a:latin typeface="微软雅黑" panose="020B0503020204020204" pitchFamily="34" charset="-122"/>
                <a:ea typeface="微软雅黑" panose="020B0503020204020204" pitchFamily="34" charset="-122"/>
              </a:rPr>
              <a:t>、将测试图像分成</a:t>
            </a:r>
            <a:r>
              <a:rPr lang="en-US" altLang="zh-CN" dirty="0" smtClean="0">
                <a:latin typeface="微软雅黑" panose="020B0503020204020204" pitchFamily="34" charset="-122"/>
                <a:ea typeface="微软雅黑" panose="020B0503020204020204" pitchFamily="34" charset="-122"/>
              </a:rPr>
              <a:t>P*P</a:t>
            </a:r>
            <a:r>
              <a:rPr lang="zh-CN" altLang="en-US" dirty="0" smtClean="0">
                <a:latin typeface="微软雅黑" panose="020B0503020204020204" pitchFamily="34" charset="-122"/>
                <a:ea typeface="微软雅黑" panose="020B0503020204020204" pitchFamily="34" charset="-122"/>
              </a:rPr>
              <a:t>的</a:t>
            </a:r>
            <a:r>
              <a:rPr lang="en-US" altLang="zh-CN" dirty="0" smtClean="0">
                <a:latin typeface="微软雅黑" panose="020B0503020204020204" pitchFamily="34" charset="-122"/>
                <a:ea typeface="微软雅黑" panose="020B0503020204020204" pitchFamily="34" charset="-122"/>
              </a:rPr>
              <a:t>patch</a:t>
            </a:r>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2</a:t>
            </a:r>
            <a:r>
              <a:rPr lang="zh-CN" altLang="en-US" dirty="0" smtClean="0">
                <a:latin typeface="微软雅黑" panose="020B0503020204020204" pitchFamily="34" charset="-122"/>
                <a:ea typeface="微软雅黑" panose="020B0503020204020204" pitchFamily="34" charset="-122"/>
              </a:rPr>
              <a:t>、提取特征向量</a:t>
            </a:r>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3</a:t>
            </a:r>
            <a:r>
              <a:rPr lang="zh-CN" altLang="en-US" dirty="0" smtClean="0">
                <a:latin typeface="微软雅黑" panose="020B0503020204020204" pitchFamily="34" charset="-122"/>
                <a:ea typeface="微软雅黑" panose="020B0503020204020204" pitchFamily="34" charset="-122"/>
              </a:rPr>
              <a:t>、缩减维数</a:t>
            </a:r>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graphicFrame>
        <p:nvGraphicFramePr>
          <p:cNvPr id="25" name="Object 17"/>
          <p:cNvGraphicFramePr>
            <a:graphicFrameLocks noChangeAspect="1"/>
          </p:cNvGraphicFramePr>
          <p:nvPr/>
        </p:nvGraphicFramePr>
        <p:xfrm>
          <a:off x="2915816" y="2373188"/>
          <a:ext cx="3284537" cy="481012"/>
        </p:xfrm>
        <a:graphic>
          <a:graphicData uri="http://schemas.openxmlformats.org/presentationml/2006/ole">
            <mc:AlternateContent xmlns:mc="http://schemas.openxmlformats.org/markup-compatibility/2006">
              <mc:Choice xmlns:v="urn:schemas-microsoft-com:vml" Requires="v">
                <p:oleObj spid="_x0000_s2049" name="Equation" r:id="rId1" imgW="39624000" imgH="5791200" progId="">
                  <p:embed/>
                </p:oleObj>
              </mc:Choice>
              <mc:Fallback>
                <p:oleObj name="Equation" r:id="rId1" imgW="39624000" imgH="5791200" progId="">
                  <p:embed/>
                  <p:pic>
                    <p:nvPicPr>
                      <p:cNvPr id="0" name="图片 2048"/>
                      <p:cNvPicPr>
                        <a:picLocks noChangeAspect="1"/>
                      </p:cNvPicPr>
                      <p:nvPr/>
                    </p:nvPicPr>
                    <p:blipFill>
                      <a:blip r:embed="rId2"/>
                      <a:stretch>
                        <a:fillRect/>
                      </a:stretch>
                    </p:blipFill>
                    <p:spPr>
                      <a:xfrm>
                        <a:off x="2915816" y="2373188"/>
                        <a:ext cx="3284537" cy="481012"/>
                      </a:xfrm>
                      <a:prstGeom prst="rect">
                        <a:avLst/>
                      </a:prstGeom>
                      <a:noFill/>
                      <a:ln w="9525">
                        <a:noFill/>
                      </a:ln>
                    </p:spPr>
                  </p:pic>
                </p:oleObj>
              </mc:Fallback>
            </mc:AlternateContent>
          </a:graphicData>
        </a:graphic>
      </p:graphicFrame>
      <p:graphicFrame>
        <p:nvGraphicFramePr>
          <p:cNvPr id="26" name="Object 20"/>
          <p:cNvGraphicFramePr>
            <a:graphicFrameLocks noChangeAspect="1"/>
          </p:cNvGraphicFramePr>
          <p:nvPr/>
        </p:nvGraphicFramePr>
        <p:xfrm>
          <a:off x="2627784" y="2924944"/>
          <a:ext cx="2476500" cy="481012"/>
        </p:xfrm>
        <a:graphic>
          <a:graphicData uri="http://schemas.openxmlformats.org/presentationml/2006/ole">
            <mc:AlternateContent xmlns:mc="http://schemas.openxmlformats.org/markup-compatibility/2006">
              <mc:Choice xmlns:v="urn:schemas-microsoft-com:vml" Requires="v">
                <p:oleObj spid="_x0000_s2050" name="Equation" r:id="rId3" imgW="29870400" imgH="5791200" progId="">
                  <p:embed/>
                </p:oleObj>
              </mc:Choice>
              <mc:Fallback>
                <p:oleObj name="Equation" r:id="rId3" imgW="29870400" imgH="5791200" progId="">
                  <p:embed/>
                  <p:pic>
                    <p:nvPicPr>
                      <p:cNvPr id="0" name="图片 2049"/>
                      <p:cNvPicPr>
                        <a:picLocks noChangeAspect="1"/>
                      </p:cNvPicPr>
                      <p:nvPr/>
                    </p:nvPicPr>
                    <p:blipFill>
                      <a:blip r:embed="rId4"/>
                      <a:stretch>
                        <a:fillRect/>
                      </a:stretch>
                    </p:blipFill>
                    <p:spPr>
                      <a:xfrm>
                        <a:off x="2627784" y="2924944"/>
                        <a:ext cx="2476500" cy="481012"/>
                      </a:xfrm>
                      <a:prstGeom prst="rect">
                        <a:avLst/>
                      </a:prstGeom>
                      <a:noFill/>
                      <a:ln w="9525">
                        <a:noFill/>
                      </a:ln>
                    </p:spPr>
                  </p:pic>
                </p:oleObj>
              </mc:Fallback>
            </mc:AlternateContent>
          </a:graphicData>
        </a:graphic>
      </p:graphicFrame>
      <p:graphicFrame>
        <p:nvGraphicFramePr>
          <p:cNvPr id="27" name="Object 13"/>
          <p:cNvGraphicFramePr>
            <a:graphicFrameLocks noChangeAspect="1"/>
          </p:cNvGraphicFramePr>
          <p:nvPr/>
        </p:nvGraphicFramePr>
        <p:xfrm>
          <a:off x="1403648" y="4605436"/>
          <a:ext cx="3816423" cy="752592"/>
        </p:xfrm>
        <a:graphic>
          <a:graphicData uri="http://schemas.openxmlformats.org/presentationml/2006/ole">
            <mc:AlternateContent xmlns:mc="http://schemas.openxmlformats.org/markup-compatibility/2006">
              <mc:Choice xmlns:v="urn:schemas-microsoft-com:vml" Requires="v">
                <p:oleObj spid="_x0000_s2051" name="Equation" r:id="rId5" imgW="42367200" imgH="9753600" progId="">
                  <p:embed/>
                </p:oleObj>
              </mc:Choice>
              <mc:Fallback>
                <p:oleObj name="Equation" r:id="rId5" imgW="42367200" imgH="9753600" progId="">
                  <p:embed/>
                  <p:pic>
                    <p:nvPicPr>
                      <p:cNvPr id="0" name="图片 2050"/>
                      <p:cNvPicPr>
                        <a:picLocks noChangeAspect="1"/>
                      </p:cNvPicPr>
                      <p:nvPr/>
                    </p:nvPicPr>
                    <p:blipFill>
                      <a:blip r:embed="rId6"/>
                      <a:stretch>
                        <a:fillRect/>
                      </a:stretch>
                    </p:blipFill>
                    <p:spPr>
                      <a:xfrm>
                        <a:off x="1403648" y="4605436"/>
                        <a:ext cx="3816423" cy="752592"/>
                      </a:xfrm>
                      <a:prstGeom prst="rect">
                        <a:avLst/>
                      </a:prstGeom>
                      <a:noFill/>
                      <a:ln w="9525">
                        <a:noFill/>
                      </a:ln>
                    </p:spPr>
                  </p:pic>
                </p:oleObj>
              </mc:Fallback>
            </mc:AlternateContent>
          </a:graphicData>
        </a:graphic>
      </p:graphicFrame>
      <p:sp>
        <p:nvSpPr>
          <p:cNvPr id="28" name="TextBox 27"/>
          <p:cNvSpPr txBox="1"/>
          <p:nvPr/>
        </p:nvSpPr>
        <p:spPr>
          <a:xfrm>
            <a:off x="1043608" y="4173388"/>
            <a:ext cx="3371308" cy="369332"/>
          </a:xfrm>
          <a:prstGeom prst="rect">
            <a:avLst/>
          </a:prstGeom>
          <a:noFill/>
        </p:spPr>
        <p:txBody>
          <a:bodyPr wrap="none" rtlCol="0">
            <a:spAutoFit/>
          </a:bodyPr>
          <a:lstStyle/>
          <a:p>
            <a:r>
              <a:rPr lang="en-US" altLang="zh-CN" dirty="0" smtClean="0">
                <a:latin typeface="微软雅黑" panose="020B0503020204020204" pitchFamily="34" charset="-122"/>
                <a:ea typeface="微软雅黑" panose="020B0503020204020204" pitchFamily="34" charset="-122"/>
              </a:rPr>
              <a:t>5</a:t>
            </a:r>
            <a:r>
              <a:rPr lang="zh-CN" altLang="en-US" dirty="0" smtClean="0">
                <a:latin typeface="微软雅黑" panose="020B0503020204020204" pitchFamily="34" charset="-122"/>
                <a:ea typeface="微软雅黑" panose="020B0503020204020204" pitchFamily="34" charset="-122"/>
              </a:rPr>
              <a:t>、第</a:t>
            </a:r>
            <a:r>
              <a:rPr lang="en-US" altLang="zh-CN" dirty="0" err="1" smtClean="0">
                <a:latin typeface="微软雅黑" panose="020B0503020204020204" pitchFamily="34" charset="-122"/>
                <a:ea typeface="微软雅黑" panose="020B0503020204020204" pitchFamily="34" charset="-122"/>
              </a:rPr>
              <a:t>i</a:t>
            </a:r>
            <a:r>
              <a:rPr lang="zh-CN" altLang="en-US" dirty="0" smtClean="0">
                <a:latin typeface="微软雅黑" panose="020B0503020204020204" pitchFamily="34" charset="-122"/>
                <a:ea typeface="微软雅黑" panose="020B0503020204020204" pitchFamily="34" charset="-122"/>
              </a:rPr>
              <a:t>个</a:t>
            </a:r>
            <a:r>
              <a:rPr lang="en-US" altLang="zh-CN" dirty="0" smtClean="0">
                <a:latin typeface="微软雅黑" panose="020B0503020204020204" pitchFamily="34" charset="-122"/>
                <a:ea typeface="微软雅黑" panose="020B0503020204020204" pitchFamily="34" charset="-122"/>
              </a:rPr>
              <a:t>patch</a:t>
            </a:r>
            <a:r>
              <a:rPr lang="zh-CN" altLang="en-US" dirty="0" smtClean="0">
                <a:latin typeface="微软雅黑" panose="020B0503020204020204" pitchFamily="34" charset="-122"/>
                <a:ea typeface="微软雅黑" panose="020B0503020204020204" pitchFamily="34" charset="-122"/>
              </a:rPr>
              <a:t>的图片质量如下</a:t>
            </a:r>
            <a:r>
              <a:rPr lang="en-US" altLang="zh-CN" dirty="0" smtClean="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graphicFrame>
        <p:nvGraphicFramePr>
          <p:cNvPr id="29" name="Object 23"/>
          <p:cNvGraphicFramePr>
            <a:graphicFrameLocks noChangeAspect="1"/>
          </p:cNvGraphicFramePr>
          <p:nvPr/>
        </p:nvGraphicFramePr>
        <p:xfrm>
          <a:off x="5200699" y="3621460"/>
          <a:ext cx="379413" cy="455612"/>
        </p:xfrm>
        <a:graphic>
          <a:graphicData uri="http://schemas.openxmlformats.org/presentationml/2006/ole">
            <mc:AlternateContent xmlns:mc="http://schemas.openxmlformats.org/markup-compatibility/2006">
              <mc:Choice xmlns:v="urn:schemas-microsoft-com:vml" Requires="v">
                <p:oleObj spid="_x0000_s2052" name="Equation" r:id="rId7" imgW="4572000" imgH="5486400" progId="">
                  <p:embed/>
                </p:oleObj>
              </mc:Choice>
              <mc:Fallback>
                <p:oleObj name="Equation" r:id="rId7" imgW="4572000" imgH="5486400" progId="">
                  <p:embed/>
                  <p:pic>
                    <p:nvPicPr>
                      <p:cNvPr id="0" name="图片 2051"/>
                      <p:cNvPicPr>
                        <a:picLocks noChangeAspect="1"/>
                      </p:cNvPicPr>
                      <p:nvPr/>
                    </p:nvPicPr>
                    <p:blipFill>
                      <a:blip r:embed="rId8"/>
                      <a:stretch>
                        <a:fillRect/>
                      </a:stretch>
                    </p:blipFill>
                    <p:spPr>
                      <a:xfrm>
                        <a:off x="5200699" y="3621460"/>
                        <a:ext cx="379413" cy="455612"/>
                      </a:xfrm>
                      <a:prstGeom prst="rect">
                        <a:avLst/>
                      </a:prstGeom>
                      <a:noFill/>
                      <a:ln w="9525">
                        <a:noFill/>
                      </a:ln>
                    </p:spPr>
                  </p:pic>
                </p:oleObj>
              </mc:Fallback>
            </mc:AlternateContent>
          </a:graphicData>
        </a:graphic>
      </p:graphicFrame>
      <p:sp>
        <p:nvSpPr>
          <p:cNvPr id="30" name="TextBox 29"/>
          <p:cNvSpPr txBox="1"/>
          <p:nvPr/>
        </p:nvSpPr>
        <p:spPr>
          <a:xfrm>
            <a:off x="1043608" y="5397524"/>
            <a:ext cx="2148345" cy="369332"/>
          </a:xfrm>
          <a:prstGeom prst="rect">
            <a:avLst/>
          </a:prstGeom>
          <a:noFill/>
        </p:spPr>
        <p:txBody>
          <a:bodyPr wrap="none" rtlCol="0">
            <a:spAutoFit/>
          </a:bodyPr>
          <a:lstStyle/>
          <a:p>
            <a:r>
              <a:rPr lang="en-US" altLang="zh-CN" dirty="0" smtClean="0">
                <a:latin typeface="微软雅黑" panose="020B0503020204020204" pitchFamily="34" charset="-122"/>
                <a:ea typeface="微软雅黑" panose="020B0503020204020204" pitchFamily="34" charset="-122"/>
              </a:rPr>
              <a:t>6</a:t>
            </a:r>
            <a:r>
              <a:rPr lang="zh-CN" altLang="en-US" dirty="0" smtClean="0">
                <a:latin typeface="微软雅黑" panose="020B0503020204020204" pitchFamily="34" charset="-122"/>
                <a:ea typeface="微软雅黑" panose="020B0503020204020204" pitchFamily="34" charset="-122"/>
              </a:rPr>
              <a:t>、整个图片的质量</a:t>
            </a:r>
            <a:endParaRPr lang="zh-CN" altLang="en-US" dirty="0">
              <a:latin typeface="微软雅黑" panose="020B0503020204020204" pitchFamily="34" charset="-122"/>
              <a:ea typeface="微软雅黑" panose="020B0503020204020204" pitchFamily="34" charset="-122"/>
            </a:endParaRPr>
          </a:p>
        </p:txBody>
      </p:sp>
      <p:graphicFrame>
        <p:nvGraphicFramePr>
          <p:cNvPr id="32" name="Object 17"/>
          <p:cNvGraphicFramePr>
            <a:graphicFrameLocks noChangeAspect="1"/>
          </p:cNvGraphicFramePr>
          <p:nvPr/>
        </p:nvGraphicFramePr>
        <p:xfrm>
          <a:off x="1475656" y="5973588"/>
          <a:ext cx="1617662" cy="839788"/>
        </p:xfrm>
        <a:graphic>
          <a:graphicData uri="http://schemas.openxmlformats.org/presentationml/2006/ole">
            <mc:AlternateContent xmlns:mc="http://schemas.openxmlformats.org/markup-compatibility/2006">
              <mc:Choice xmlns:v="urn:schemas-microsoft-com:vml" Requires="v">
                <p:oleObj spid="_x0000_s2053" name="Equation" r:id="rId9" imgW="15849600" imgH="8229600" progId="">
                  <p:embed/>
                </p:oleObj>
              </mc:Choice>
              <mc:Fallback>
                <p:oleObj name="Equation" r:id="rId9" imgW="15849600" imgH="8229600" progId="">
                  <p:embed/>
                  <p:pic>
                    <p:nvPicPr>
                      <p:cNvPr id="0" name="图片 2052"/>
                      <p:cNvPicPr>
                        <a:picLocks noChangeAspect="1"/>
                      </p:cNvPicPr>
                      <p:nvPr/>
                    </p:nvPicPr>
                    <p:blipFill>
                      <a:blip r:embed="rId10"/>
                      <a:stretch>
                        <a:fillRect/>
                      </a:stretch>
                    </p:blipFill>
                    <p:spPr>
                      <a:xfrm>
                        <a:off x="1475656" y="5973588"/>
                        <a:ext cx="1617662" cy="839788"/>
                      </a:xfrm>
                      <a:prstGeom prst="rect">
                        <a:avLst/>
                      </a:prstGeom>
                      <a:noFill/>
                      <a:ln w="9525">
                        <a:noFill/>
                      </a:ln>
                    </p:spPr>
                  </p:pic>
                </p:oleObj>
              </mc:Fallback>
            </mc:AlternateContent>
          </a:graphicData>
        </a:graphic>
      </p:graphicFrame>
      <p:sp>
        <p:nvSpPr>
          <p:cNvPr id="33" name="TextBox 32"/>
          <p:cNvSpPr txBox="1"/>
          <p:nvPr/>
        </p:nvSpPr>
        <p:spPr>
          <a:xfrm>
            <a:off x="971600" y="3635732"/>
            <a:ext cx="6540573" cy="369332"/>
          </a:xfrm>
          <a:prstGeom prst="rect">
            <a:avLst/>
          </a:prstGeom>
          <a:noFill/>
        </p:spPr>
        <p:txBody>
          <a:bodyPr wrap="none" rtlCol="0">
            <a:spAutoFi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rPr>
              <a:t> 4</a:t>
            </a:r>
            <a:r>
              <a:rPr lang="zh-CN" altLang="en-US" dirty="0" smtClean="0">
                <a:latin typeface="Verdana" panose="020B0604030504040204" pitchFamily="34" charset="0"/>
                <a:cs typeface="Verdana" panose="020B0604030504040204" pitchFamily="34" charset="0"/>
              </a:rPr>
              <a:t>、训练得到一个新的多变量高斯模型，      是协方差矩阵    </a:t>
            </a:r>
            <a:endParaRPr lang="zh-CN" altLang="en-US"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987824"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6" name="矩形 15"/>
          <p:cNvSpPr/>
          <p:nvPr/>
        </p:nvSpPr>
        <p:spPr>
          <a:xfrm>
            <a:off x="251520"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9" name="TextBox 18"/>
          <p:cNvSpPr txBox="1"/>
          <p:nvPr/>
        </p:nvSpPr>
        <p:spPr>
          <a:xfrm>
            <a:off x="1187624" y="1556792"/>
            <a:ext cx="6984776"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Subjective IQA</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1" name="TextBox 10"/>
          <p:cNvSpPr txBox="1"/>
          <p:nvPr/>
        </p:nvSpPr>
        <p:spPr>
          <a:xfrm>
            <a:off x="1763688" y="2348880"/>
            <a:ext cx="6984776" cy="830997"/>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HVS(</a:t>
            </a:r>
            <a:r>
              <a:rPr lang="zh-CN" altLang="zh-CN" sz="2400" dirty="0" smtClean="0">
                <a:solidFill>
                  <a:srgbClr val="000000"/>
                </a:solidFill>
                <a:latin typeface="Verdana" panose="020B0604030504040204" pitchFamily="34" charset="0"/>
                <a:cs typeface="Verdana" panose="020B0604030504040204" pitchFamily="34" charset="0"/>
              </a:rPr>
              <a:t>Human visual system</a:t>
            </a:r>
            <a:r>
              <a:rPr lang="en-US" altLang="zh-CN" sz="2400" dirty="0" smtClean="0">
                <a:latin typeface="Verdana" panose="020B0604030504040204" pitchFamily="34" charset="0"/>
                <a:ea typeface="Verdana" panose="020B0604030504040204" pitchFamily="34" charset="0"/>
                <a:cs typeface="Verdana" panose="020B0604030504040204" pitchFamily="34" charset="0"/>
              </a:rPr>
              <a:t>)</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endParaRPr lang="en-US" altLang="zh-CN" sz="2400" b="1"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p:cNvSpPr txBox="1"/>
          <p:nvPr/>
        </p:nvSpPr>
        <p:spPr>
          <a:xfrm>
            <a:off x="1763688" y="2924944"/>
            <a:ext cx="6984776" cy="830997"/>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MOS(Mean opinion score)</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endParaRPr lang="en-US" altLang="zh-CN" sz="2400" b="1"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8" name="TextBox 17"/>
          <p:cNvSpPr txBox="1"/>
          <p:nvPr/>
        </p:nvSpPr>
        <p:spPr>
          <a:xfrm>
            <a:off x="1763688" y="6237313"/>
            <a:ext cx="6984776" cy="830997"/>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DOMS(Differential mean opinion score)</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endParaRPr lang="en-US" altLang="zh-CN" sz="2400" b="1"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20" name="Picture 16" descr="6922828211435732306730.png"/>
          <p:cNvPicPr>
            <a:picLocks noChangeAspect="1" noChangeArrowheads="1"/>
          </p:cNvPicPr>
          <p:nvPr/>
        </p:nvPicPr>
        <p:blipFill>
          <a:blip r:embed="rId1" cstate="print"/>
          <a:srcRect/>
          <a:stretch>
            <a:fillRect/>
          </a:stretch>
        </p:blipFill>
        <p:spPr bwMode="auto">
          <a:xfrm>
            <a:off x="2267744" y="3356992"/>
            <a:ext cx="4835525" cy="2843213"/>
          </a:xfrm>
          <a:prstGeom prst="rect">
            <a:avLst/>
          </a:prstGeom>
          <a:noFill/>
          <a:ln w="9525">
            <a:noFill/>
            <a:miter lim="800000"/>
            <a:headEnd/>
            <a:tailEnd/>
          </a:ln>
        </p:spPr>
      </p:pic>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251520" y="1268760"/>
            <a:ext cx="8640960" cy="769441"/>
          </a:xfrm>
          <a:prstGeom prst="rect">
            <a:avLst/>
          </a:prstGeom>
          <a:noFill/>
        </p:spPr>
        <p:txBody>
          <a:bodyPr wrap="square" rtlCol="0">
            <a:spAutoFit/>
          </a:bodyPr>
          <a:lstStyle/>
          <a:p>
            <a:pPr>
              <a:buFont typeface="Wingdings" panose="05000000000000000000" pitchFamily="2" charset="2"/>
              <a:buChar char="ü"/>
            </a:pPr>
            <a:r>
              <a:rPr lang="en-US" altLang="zh-CN" sz="4400" dirty="0" smtClean="0">
                <a:latin typeface="Verdana" panose="020B0604030504040204" pitchFamily="34" charset="0"/>
                <a:ea typeface="Verdana" panose="020B0604030504040204" pitchFamily="34" charset="0"/>
                <a:cs typeface="Verdana" panose="020B0604030504040204" pitchFamily="34" charset="0"/>
              </a:rPr>
              <a:t> </a:t>
            </a:r>
            <a:r>
              <a:rPr lang="en-US" altLang="zh-CN" sz="3600" dirty="0" smtClean="0">
                <a:latin typeface="Verdana" panose="020B0604030504040204" pitchFamily="34" charset="0"/>
                <a:ea typeface="Verdana" panose="020B0604030504040204" pitchFamily="34" charset="0"/>
                <a:cs typeface="Verdana" panose="020B0604030504040204" pitchFamily="34" charset="0"/>
              </a:rPr>
              <a:t>IL-NIQE</a:t>
            </a:r>
            <a:endParaRPr lang="en-US" altLang="zh-CN" sz="36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p:cNvSpPr txBox="1"/>
          <p:nvPr/>
        </p:nvSpPr>
        <p:spPr>
          <a:xfrm>
            <a:off x="755576" y="2175247"/>
            <a:ext cx="4896544" cy="461665"/>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Simulation results (</a:t>
            </a:r>
            <a:r>
              <a:rPr lang="en-US" altLang="zh-CN" sz="2400" dirty="0" err="1" smtClean="0">
                <a:latin typeface="Verdana" panose="020B0604030504040204" pitchFamily="34" charset="0"/>
                <a:ea typeface="Verdana" panose="020B0604030504040204" pitchFamily="34" charset="0"/>
                <a:cs typeface="Verdana" panose="020B0604030504040204" pitchFamily="34" charset="0"/>
              </a:rPr>
              <a:t>Matlab</a:t>
            </a:r>
            <a:r>
              <a:rPr lang="en-US" altLang="zh-CN" sz="2400" dirty="0" smtClean="0">
                <a:latin typeface="Verdana" panose="020B0604030504040204" pitchFamily="34" charset="0"/>
                <a:ea typeface="Verdana" panose="020B0604030504040204" pitchFamily="34" charset="0"/>
                <a:cs typeface="Verdana" panose="020B0604030504040204" pitchFamily="34" charset="0"/>
              </a:rPr>
              <a:t>)</a:t>
            </a:r>
            <a:endParaRPr lang="zh-CN" altLang="en-US" sz="2400" dirty="0">
              <a:latin typeface="Verdana" panose="020B0604030504040204" pitchFamily="34" charset="0"/>
              <a:cs typeface="Verdana" panose="020B0604030504040204" pitchFamily="34" charset="0"/>
            </a:endParaRPr>
          </a:p>
        </p:txBody>
      </p:sp>
      <p:pic>
        <p:nvPicPr>
          <p:cNvPr id="18" name="Picture 8" descr="G:\研究生\图像质量评价王焱\程序\PSNR\2.bmp"/>
          <p:cNvPicPr>
            <a:picLocks noChangeAspect="1" noChangeArrowheads="1"/>
          </p:cNvPicPr>
          <p:nvPr/>
        </p:nvPicPr>
        <p:blipFill>
          <a:blip r:embed="rId1" cstate="print"/>
          <a:srcRect/>
          <a:stretch>
            <a:fillRect/>
          </a:stretch>
        </p:blipFill>
        <p:spPr bwMode="auto">
          <a:xfrm>
            <a:off x="3131840" y="2855598"/>
            <a:ext cx="2880320" cy="2136237"/>
          </a:xfrm>
          <a:prstGeom prst="rect">
            <a:avLst/>
          </a:prstGeom>
          <a:noFill/>
        </p:spPr>
      </p:pic>
      <p:pic>
        <p:nvPicPr>
          <p:cNvPr id="19" name="Picture 9" descr="G:\研究生\图像质量评价王焱\程序\PSNR\1.bmp"/>
          <p:cNvPicPr>
            <a:picLocks noChangeAspect="1" noChangeArrowheads="1"/>
          </p:cNvPicPr>
          <p:nvPr/>
        </p:nvPicPr>
        <p:blipFill>
          <a:blip r:embed="rId2" cstate="print"/>
          <a:srcRect/>
          <a:stretch>
            <a:fillRect/>
          </a:stretch>
        </p:blipFill>
        <p:spPr bwMode="auto">
          <a:xfrm>
            <a:off x="144016" y="2852936"/>
            <a:ext cx="2915816" cy="2162563"/>
          </a:xfrm>
          <a:prstGeom prst="rect">
            <a:avLst/>
          </a:prstGeom>
          <a:noFill/>
        </p:spPr>
      </p:pic>
      <p:pic>
        <p:nvPicPr>
          <p:cNvPr id="20" name="Picture 10" descr="G:\研究生\图像质量评价王焱\程序\PSNR\3.bmp"/>
          <p:cNvPicPr>
            <a:picLocks noChangeAspect="1" noChangeArrowheads="1"/>
          </p:cNvPicPr>
          <p:nvPr/>
        </p:nvPicPr>
        <p:blipFill>
          <a:blip r:embed="rId3" cstate="print"/>
          <a:srcRect/>
          <a:stretch>
            <a:fillRect/>
          </a:stretch>
        </p:blipFill>
        <p:spPr bwMode="auto">
          <a:xfrm>
            <a:off x="6084168" y="2855598"/>
            <a:ext cx="2880320" cy="2136237"/>
          </a:xfrm>
          <a:prstGeom prst="rect">
            <a:avLst/>
          </a:prstGeom>
          <a:noFill/>
        </p:spPr>
      </p:pic>
      <p:sp>
        <p:nvSpPr>
          <p:cNvPr id="21" name="TextBox 20"/>
          <p:cNvSpPr txBox="1"/>
          <p:nvPr/>
        </p:nvSpPr>
        <p:spPr>
          <a:xfrm>
            <a:off x="0" y="5157192"/>
            <a:ext cx="3203848" cy="400110"/>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Quality score =6.9733</a:t>
            </a:r>
            <a:endParaRPr lang="zh-CN" altLang="en-US" sz="2000" dirty="0">
              <a:latin typeface="Verdana" panose="020B0604030504040204" pitchFamily="34" charset="0"/>
              <a:cs typeface="Verdana" panose="020B0604030504040204" pitchFamily="34" charset="0"/>
            </a:endParaRPr>
          </a:p>
        </p:txBody>
      </p:sp>
      <p:sp>
        <p:nvSpPr>
          <p:cNvPr id="23" name="TextBox 22"/>
          <p:cNvSpPr txBox="1"/>
          <p:nvPr/>
        </p:nvSpPr>
        <p:spPr>
          <a:xfrm>
            <a:off x="2915816" y="5661248"/>
            <a:ext cx="4032448" cy="400110"/>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Quality score =55.2952</a:t>
            </a:r>
            <a:endParaRPr lang="zh-CN" altLang="en-US" sz="2000" dirty="0">
              <a:latin typeface="Verdana" panose="020B0604030504040204" pitchFamily="34" charset="0"/>
              <a:cs typeface="Verdana" panose="020B0604030504040204" pitchFamily="34" charset="0"/>
            </a:endParaRPr>
          </a:p>
        </p:txBody>
      </p:sp>
      <p:sp>
        <p:nvSpPr>
          <p:cNvPr id="24" name="TextBox 23"/>
          <p:cNvSpPr txBox="1"/>
          <p:nvPr/>
        </p:nvSpPr>
        <p:spPr>
          <a:xfrm>
            <a:off x="5940152" y="5085184"/>
            <a:ext cx="3672408" cy="400110"/>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Quality score =63.2456</a:t>
            </a:r>
            <a:endParaRPr lang="zh-CN" altLang="en-US" sz="2000"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22" name="动作按钮: 第一张 21">
            <a:hlinkClick r:id="rId4"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3" name="TextBox 12"/>
          <p:cNvSpPr txBox="1"/>
          <p:nvPr/>
        </p:nvSpPr>
        <p:spPr>
          <a:xfrm>
            <a:off x="251520" y="1268760"/>
            <a:ext cx="8640960" cy="707886"/>
          </a:xfrm>
          <a:prstGeom prst="rect">
            <a:avLst/>
          </a:prstGeom>
          <a:noFill/>
        </p:spPr>
        <p:txBody>
          <a:bodyPr wrap="square" rtlCol="0">
            <a:spAutoFit/>
          </a:bodyPr>
          <a:lstStyle/>
          <a:p>
            <a:pPr>
              <a:buFont typeface="Wingdings" panose="05000000000000000000" pitchFamily="2" charset="2"/>
              <a:buChar char="ü"/>
            </a:pPr>
            <a:r>
              <a:rPr lang="en-US" altLang="zh-CN" sz="4000" dirty="0" smtClean="0">
                <a:latin typeface="Verdana" panose="020B0604030504040204" pitchFamily="34" charset="0"/>
                <a:ea typeface="Verdana" panose="020B0604030504040204" pitchFamily="34" charset="0"/>
                <a:cs typeface="Verdana" panose="020B0604030504040204" pitchFamily="34" charset="0"/>
              </a:rPr>
              <a:t> CBIQ</a:t>
            </a:r>
            <a:endParaRPr lang="en-US" altLang="zh-CN" sz="4000" dirty="0" smtClean="0">
              <a:latin typeface="Verdana" panose="020B0604030504040204" pitchFamily="34" charset="0"/>
              <a:ea typeface="Verdana" panose="020B0604030504040204" pitchFamily="34" charset="0"/>
              <a:cs typeface="Verdana" panose="020B0604030504040204" pitchFamily="34" charset="0"/>
            </a:endParaRPr>
          </a:p>
        </p:txBody>
      </p:sp>
      <p:graphicFrame>
        <p:nvGraphicFramePr>
          <p:cNvPr id="15" name="表格 14"/>
          <p:cNvGraphicFramePr>
            <a:graphicFrameLocks noGrp="1"/>
          </p:cNvGraphicFramePr>
          <p:nvPr/>
        </p:nvGraphicFramePr>
        <p:xfrm>
          <a:off x="1115616" y="2136040"/>
          <a:ext cx="6984776" cy="4533320"/>
        </p:xfrm>
        <a:graphic>
          <a:graphicData uri="http://schemas.openxmlformats.org/drawingml/2006/table">
            <a:tbl>
              <a:tblPr firstRow="1" bandRow="1">
                <a:tableStyleId>{5C22544A-7EE6-4342-B048-85BDC9FD1C3A}</a:tableStyleId>
              </a:tblPr>
              <a:tblGrid>
                <a:gridCol w="6984776"/>
              </a:tblGrid>
              <a:tr h="747756">
                <a:tc>
                  <a:txBody>
                    <a:bodyPr/>
                    <a:lstStyle/>
                    <a:p>
                      <a:pPr algn="ctr"/>
                      <a:r>
                        <a:rPr lang="en-US" altLang="zh-CN" sz="1800" dirty="0" smtClean="0">
                          <a:latin typeface="微软雅黑" panose="020B0503020204020204" pitchFamily="34" charset="-122"/>
                          <a:ea typeface="微软雅黑" panose="020B0503020204020204" pitchFamily="34" charset="-122"/>
                        </a:rPr>
                        <a:t>Visual Codebook</a:t>
                      </a:r>
                      <a:endParaRPr lang="en-US" altLang="zh-CN" sz="1800" dirty="0" smtClean="0">
                        <a:latin typeface="微软雅黑" panose="020B0503020204020204" pitchFamily="34" charset="-122"/>
                        <a:ea typeface="微软雅黑" panose="020B0503020204020204" pitchFamily="34" charset="-122"/>
                      </a:endParaRPr>
                    </a:p>
                    <a:p>
                      <a:pPr algn="ctr"/>
                      <a:r>
                        <a:rPr lang="zh-CN" altLang="en-US" sz="1800" dirty="0" smtClean="0">
                          <a:latin typeface="微软雅黑" panose="020B0503020204020204" pitchFamily="34" charset="-122"/>
                          <a:ea typeface="微软雅黑" panose="020B0503020204020204" pitchFamily="34" charset="-122"/>
                        </a:rPr>
                        <a:t>视觉码本</a:t>
                      </a:r>
                      <a:endParaRPr lang="zh-CN" altLang="en-US" sz="1800" dirty="0">
                        <a:latin typeface="微软雅黑" panose="020B0503020204020204" pitchFamily="34" charset="-122"/>
                        <a:ea typeface="微软雅黑" panose="020B0503020204020204" pitchFamily="34" charset="-122"/>
                      </a:endParaRPr>
                    </a:p>
                  </a:txBody>
                  <a:tcPr/>
                </a:tc>
              </a:tr>
              <a:tr h="433224">
                <a:tc>
                  <a:txBody>
                    <a:bodyPr/>
                    <a:lstStyle/>
                    <a:p>
                      <a:pPr algn="ctr"/>
                      <a:r>
                        <a:rPr lang="zh-CN" altLang="en-US" sz="1800" dirty="0" smtClean="0">
                          <a:latin typeface="微软雅黑" panose="020B0503020204020204" pitchFamily="34" charset="-122"/>
                          <a:ea typeface="微软雅黑" panose="020B0503020204020204" pitchFamily="34" charset="-122"/>
                        </a:rPr>
                        <a:t>基于码本的方法</a:t>
                      </a:r>
                      <a:endParaRPr lang="zh-CN" altLang="en-US" sz="1800" dirty="0">
                        <a:latin typeface="微软雅黑" panose="020B0503020204020204" pitchFamily="34" charset="-122"/>
                        <a:ea typeface="微软雅黑" panose="020B0503020204020204" pitchFamily="34" charset="-122"/>
                      </a:endParaRPr>
                    </a:p>
                  </a:txBody>
                  <a:tcPr/>
                </a:tc>
              </a:tr>
              <a:tr h="433224">
                <a:tc>
                  <a:txBody>
                    <a:bodyPr/>
                    <a:lstStyle/>
                    <a:p>
                      <a:pPr algn="ctr"/>
                      <a:r>
                        <a:rPr lang="en-US" altLang="zh-CN" sz="1800" dirty="0" smtClean="0">
                          <a:latin typeface="微软雅黑" panose="020B0503020204020204" pitchFamily="34" charset="-122"/>
                          <a:ea typeface="微软雅黑" panose="020B0503020204020204" pitchFamily="34" charset="-122"/>
                        </a:rPr>
                        <a:t>SROCC LCC RMSE</a:t>
                      </a:r>
                      <a:endParaRPr lang="zh-CN" altLang="en-US" sz="1800" dirty="0">
                        <a:latin typeface="微软雅黑" panose="020B0503020204020204" pitchFamily="34" charset="-122"/>
                        <a:ea typeface="微软雅黑" panose="020B0503020204020204" pitchFamily="34" charset="-122"/>
                      </a:endParaRPr>
                    </a:p>
                  </a:txBody>
                  <a:tcPr/>
                </a:tc>
              </a:tr>
              <a:tr h="747756">
                <a:tc>
                  <a:txBody>
                    <a:bodyPr/>
                    <a:lstStyle/>
                    <a:p>
                      <a:pPr algn="ctr"/>
                      <a:r>
                        <a:rPr lang="zh-CN" altLang="en-US" sz="1800" dirty="0" smtClean="0">
                          <a:latin typeface="微软雅黑" panose="020B0503020204020204" pitchFamily="34" charset="-122"/>
                          <a:ea typeface="微软雅黑" panose="020B0503020204020204" pitchFamily="34" charset="-122"/>
                        </a:rPr>
                        <a:t>通过纹理分析</a:t>
                      </a:r>
                      <a:r>
                        <a:rPr lang="en-US" altLang="zh-CN" sz="1800" dirty="0" smtClean="0">
                          <a:latin typeface="微软雅黑" panose="020B0503020204020204" pitchFamily="34" charset="-122"/>
                          <a:ea typeface="微软雅黑" panose="020B0503020204020204" pitchFamily="34" charset="-122"/>
                        </a:rPr>
                        <a:t>visual analysis</a:t>
                      </a:r>
                      <a:r>
                        <a:rPr lang="zh-CN" altLang="en-US" sz="1800" dirty="0" smtClean="0">
                          <a:latin typeface="微软雅黑" panose="020B0503020204020204" pitchFamily="34" charset="-122"/>
                          <a:ea typeface="微软雅黑" panose="020B0503020204020204" pitchFamily="34" charset="-122"/>
                        </a:rPr>
                        <a:t>、视觉码本、基于特征的</a:t>
                      </a:r>
                      <a:r>
                        <a:rPr lang="en-US" altLang="zh-CN" sz="1800" dirty="0" smtClean="0">
                          <a:latin typeface="微软雅黑" panose="020B0503020204020204" pitchFamily="34" charset="-122"/>
                          <a:ea typeface="微软雅黑" panose="020B0503020204020204" pitchFamily="34" charset="-122"/>
                        </a:rPr>
                        <a:t>Gabor filter</a:t>
                      </a:r>
                      <a:r>
                        <a:rPr lang="zh-CN" altLang="en-US" sz="1800" dirty="0" smtClean="0">
                          <a:latin typeface="微软雅黑" panose="020B0503020204020204" pitchFamily="34" charset="-122"/>
                          <a:ea typeface="微软雅黑" panose="020B0503020204020204" pitchFamily="34" charset="-122"/>
                        </a:rPr>
                        <a:t>，来获得图像的统计信息</a:t>
                      </a:r>
                      <a:endParaRPr lang="zh-CN" altLang="en-US" sz="1800" dirty="0">
                        <a:latin typeface="微软雅黑" panose="020B0503020204020204" pitchFamily="34" charset="-122"/>
                        <a:ea typeface="微软雅黑" panose="020B0503020204020204" pitchFamily="34" charset="-122"/>
                      </a:endParaRPr>
                    </a:p>
                  </a:txBody>
                  <a:tcPr/>
                </a:tc>
              </a:tr>
              <a:tr h="982640">
                <a:tc>
                  <a:txBody>
                    <a:bodyPr/>
                    <a:lstStyle/>
                    <a:p>
                      <a:pPr algn="ctr"/>
                      <a:r>
                        <a:rPr lang="en-US" altLang="zh-CN" sz="1800" dirty="0" smtClean="0">
                          <a:latin typeface="微软雅黑" panose="020B0503020204020204" pitchFamily="34" charset="-122"/>
                          <a:ea typeface="微软雅黑" panose="020B0503020204020204" pitchFamily="34" charset="-122"/>
                        </a:rPr>
                        <a:t>This</a:t>
                      </a:r>
                      <a:r>
                        <a:rPr lang="en-US" altLang="zh-CN" sz="1800" baseline="0" dirty="0" smtClean="0">
                          <a:latin typeface="微软雅黑" panose="020B0503020204020204" pitchFamily="34" charset="-122"/>
                          <a:ea typeface="微软雅黑" panose="020B0503020204020204" pitchFamily="34" charset="-122"/>
                        </a:rPr>
                        <a:t> method </a:t>
                      </a:r>
                      <a:r>
                        <a:rPr lang="en-US" altLang="zh-CN" sz="1800" b="1" baseline="0" dirty="0" smtClean="0">
                          <a:latin typeface="微软雅黑" panose="020B0503020204020204" pitchFamily="34" charset="-122"/>
                          <a:ea typeface="微软雅黑" panose="020B0503020204020204" pitchFamily="34" charset="-122"/>
                        </a:rPr>
                        <a:t>is motivated by</a:t>
                      </a:r>
                      <a:r>
                        <a:rPr lang="en-US" altLang="zh-CN" sz="1800" baseline="0" dirty="0" smtClean="0">
                          <a:latin typeface="微软雅黑" panose="020B0503020204020204" pitchFamily="34" charset="-122"/>
                          <a:ea typeface="微软雅黑" panose="020B0503020204020204" pitchFamily="34" charset="-122"/>
                        </a:rPr>
                        <a:t> the observation that images with the same type of distortion and with similar quality </a:t>
                      </a:r>
                      <a:r>
                        <a:rPr lang="en-US" altLang="zh-CN" sz="1800" b="1" baseline="0" dirty="0" smtClean="0">
                          <a:latin typeface="微软雅黑" panose="020B0503020204020204" pitchFamily="34" charset="-122"/>
                          <a:ea typeface="微软雅黑" panose="020B0503020204020204" pitchFamily="34" charset="-122"/>
                        </a:rPr>
                        <a:t>share similar ”texture”.</a:t>
                      </a:r>
                      <a:endParaRPr lang="zh-CN" altLang="en-US" sz="1800" b="1" dirty="0">
                        <a:latin typeface="微软雅黑" panose="020B0503020204020204" pitchFamily="34" charset="-122"/>
                        <a:ea typeface="微软雅黑" panose="020B0503020204020204" pitchFamily="34" charset="-122"/>
                      </a:endParaRPr>
                    </a:p>
                  </a:txBody>
                  <a:tcPr/>
                </a:tc>
              </a:tr>
              <a:tr h="687848">
                <a:tc>
                  <a:txBody>
                    <a:bodyPr/>
                    <a:lstStyle/>
                    <a:p>
                      <a:pPr algn="ctr"/>
                      <a:r>
                        <a:rPr lang="en-US" altLang="zh-CN" sz="1800" b="0" dirty="0" smtClean="0">
                          <a:latin typeface="微软雅黑" panose="020B0503020204020204" pitchFamily="34" charset="-122"/>
                          <a:ea typeface="微软雅黑" panose="020B0503020204020204" pitchFamily="34" charset="-122"/>
                        </a:rPr>
                        <a:t>Our method integrates</a:t>
                      </a:r>
                      <a:r>
                        <a:rPr lang="en-US" altLang="zh-CN" sz="1800" b="0" baseline="0" dirty="0" smtClean="0">
                          <a:latin typeface="微软雅黑" panose="020B0503020204020204" pitchFamily="34" charset="-122"/>
                          <a:ea typeface="微软雅黑" panose="020B0503020204020204" pitchFamily="34" charset="-122"/>
                        </a:rPr>
                        <a:t> the distortion classification into a </a:t>
                      </a:r>
                      <a:r>
                        <a:rPr lang="en-US" altLang="zh-CN" sz="1800" b="1" baseline="0" dirty="0" smtClean="0">
                          <a:latin typeface="微软雅黑" panose="020B0503020204020204" pitchFamily="34" charset="-122"/>
                          <a:ea typeface="微软雅黑" panose="020B0503020204020204" pitchFamily="34" charset="-122"/>
                        </a:rPr>
                        <a:t>general codebook framework</a:t>
                      </a:r>
                      <a:r>
                        <a:rPr lang="en-US" altLang="zh-CN" sz="1800" b="0" baseline="0" dirty="0" smtClean="0">
                          <a:latin typeface="微软雅黑" panose="020B0503020204020204" pitchFamily="34" charset="-122"/>
                          <a:ea typeface="微软雅黑" panose="020B0503020204020204" pitchFamily="34" charset="-122"/>
                        </a:rPr>
                        <a:t>. The NR-IQA is achieved by constructing a codebook using training </a:t>
                      </a:r>
                      <a:r>
                        <a:rPr lang="en-US" altLang="zh-CN" sz="1800" b="1" baseline="0" dirty="0" smtClean="0">
                          <a:latin typeface="微软雅黑" panose="020B0503020204020204" pitchFamily="34" charset="-122"/>
                          <a:ea typeface="微软雅黑" panose="020B0503020204020204" pitchFamily="34" charset="-122"/>
                        </a:rPr>
                        <a:t>images with all possible types of distortion.</a:t>
                      </a:r>
                      <a:endParaRPr lang="zh-CN" altLang="en-US" sz="1800" b="1" dirty="0">
                        <a:latin typeface="微软雅黑" panose="020B0503020204020204" pitchFamily="34" charset="-122"/>
                        <a:ea typeface="微软雅黑" panose="020B0503020204020204" pitchFamily="34" charset="-122"/>
                      </a:endParaRPr>
                    </a:p>
                  </a:txBody>
                  <a:tcPr/>
                </a:tc>
              </a:tr>
            </a:tbl>
          </a:graphicData>
        </a:graphic>
      </p:graphicFrame>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228184"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0" name="TextBox 9"/>
          <p:cNvSpPr txBox="1"/>
          <p:nvPr/>
        </p:nvSpPr>
        <p:spPr>
          <a:xfrm>
            <a:off x="3563888" y="260648"/>
            <a:ext cx="1440160"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3" name="TextBox 12"/>
          <p:cNvSpPr txBox="1"/>
          <p:nvPr/>
        </p:nvSpPr>
        <p:spPr>
          <a:xfrm>
            <a:off x="251520" y="1268760"/>
            <a:ext cx="8640960" cy="707886"/>
          </a:xfrm>
          <a:prstGeom prst="rect">
            <a:avLst/>
          </a:prstGeom>
          <a:noFill/>
        </p:spPr>
        <p:txBody>
          <a:bodyPr wrap="square" rtlCol="0">
            <a:spAutoFit/>
          </a:bodyPr>
          <a:lstStyle/>
          <a:p>
            <a:pPr>
              <a:buFont typeface="Wingdings" panose="05000000000000000000" pitchFamily="2" charset="2"/>
              <a:buChar char="ü"/>
            </a:pPr>
            <a:r>
              <a:rPr lang="en-US" altLang="zh-CN" sz="4000" dirty="0" smtClean="0">
                <a:latin typeface="Verdana" panose="020B0604030504040204" pitchFamily="34" charset="0"/>
                <a:ea typeface="Verdana" panose="020B0604030504040204" pitchFamily="34" charset="0"/>
                <a:cs typeface="Verdana" panose="020B0604030504040204" pitchFamily="34" charset="0"/>
              </a:rPr>
              <a:t> CBIQ</a:t>
            </a:r>
            <a:endParaRPr lang="en-US" altLang="zh-CN" sz="40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1" name="TextBox 20"/>
          <p:cNvSpPr txBox="1"/>
          <p:nvPr/>
        </p:nvSpPr>
        <p:spPr>
          <a:xfrm>
            <a:off x="2555776" y="1412776"/>
            <a:ext cx="6120680" cy="461665"/>
          </a:xfrm>
          <a:prstGeom prst="rect">
            <a:avLst/>
          </a:prstGeom>
          <a:noFill/>
          <a:ln w="28575">
            <a:solidFill>
              <a:schemeClr val="tx2">
                <a:lumMod val="60000"/>
                <a:lumOff val="40000"/>
              </a:schemeClr>
            </a:solidFill>
          </a:ln>
        </p:spPr>
        <p:txBody>
          <a:bodyPr wrap="square" rtlCol="0">
            <a:spAutoFit/>
          </a:bodyPr>
          <a:lstStyle/>
          <a:p>
            <a:pPr>
              <a:buFont typeface="Wingdings" panose="05000000000000000000" pitchFamily="2" charset="2"/>
              <a:buChar char="l"/>
            </a:pPr>
            <a:r>
              <a:rPr lang="en-US" altLang="zh-CN" sz="2400" dirty="0" smtClean="0">
                <a:latin typeface="Verdana" panose="020B0604030504040204" pitchFamily="34" charset="0"/>
                <a:ea typeface="Verdana" panose="020B0604030504040204" pitchFamily="34" charset="0"/>
                <a:cs typeface="Verdana" panose="020B0604030504040204" pitchFamily="34" charset="0"/>
              </a:rPr>
              <a:t>Assessment using a visual codebook</a:t>
            </a:r>
            <a:endParaRPr lang="zh-CN" altLang="en-US" sz="2400" dirty="0">
              <a:latin typeface="Verdana" panose="020B0604030504040204" pitchFamily="34" charset="0"/>
              <a:cs typeface="Verdana" panose="020B0604030504040204" pitchFamily="34" charset="0"/>
            </a:endParaRPr>
          </a:p>
        </p:txBody>
      </p:sp>
      <p:sp>
        <p:nvSpPr>
          <p:cNvPr id="23" name="TextBox 22"/>
          <p:cNvSpPr txBox="1"/>
          <p:nvPr/>
        </p:nvSpPr>
        <p:spPr>
          <a:xfrm>
            <a:off x="467544" y="4149080"/>
            <a:ext cx="8352928" cy="923330"/>
          </a:xfrm>
          <a:prstGeom prst="rect">
            <a:avLst/>
          </a:prstGeom>
          <a:noFill/>
        </p:spPr>
        <p:txBody>
          <a:bodyPr wrap="square" rtlCol="0">
            <a:spAutoFit/>
          </a:bodyPr>
          <a:lstStyle/>
          <a:p>
            <a:pPr>
              <a:buFont typeface="Arial" panose="020B0604020202020204" pitchFamily="34" charset="0"/>
              <a:buChar char="•"/>
            </a:pPr>
            <a:r>
              <a:rPr lang="en-US" altLang="zh-CN" dirty="0" smtClean="0">
                <a:latin typeface="Verdana" panose="020B0604030504040204" pitchFamily="34" charset="0"/>
                <a:ea typeface="Verdana" panose="020B0604030504040204" pitchFamily="34" charset="0"/>
                <a:cs typeface="Verdana" panose="020B0604030504040204" pitchFamily="34" charset="0"/>
              </a:rPr>
              <a:t>2</a:t>
            </a:r>
            <a:r>
              <a:rPr lang="zh-CN" altLang="en-US" dirty="0" smtClean="0">
                <a:latin typeface="Verdana" panose="020B0604030504040204" pitchFamily="34" charset="0"/>
                <a:ea typeface="Verdana" panose="020B0604030504040204" pitchFamily="34" charset="0"/>
                <a:cs typeface="Verdana" panose="020B0604030504040204" pitchFamily="34" charset="0"/>
              </a:rPr>
              <a:t>、</a:t>
            </a:r>
            <a:r>
              <a:rPr lang="en-US" altLang="zh-CN" dirty="0" smtClean="0">
                <a:latin typeface="Verdana" panose="020B0604030504040204" pitchFamily="34" charset="0"/>
                <a:ea typeface="Verdana" panose="020B0604030504040204" pitchFamily="34" charset="0"/>
                <a:cs typeface="Verdana" panose="020B0604030504040204" pitchFamily="34" charset="0"/>
              </a:rPr>
              <a:t>Image representation: Input images are represented by the distribution of </a:t>
            </a:r>
            <a:r>
              <a:rPr lang="en-US" altLang="zh-CN" dirty="0" err="1" smtClean="0">
                <a:latin typeface="Verdana" panose="020B0604030504040204" pitchFamily="34" charset="0"/>
                <a:ea typeface="Verdana" panose="020B0604030504040204" pitchFamily="34" charset="0"/>
                <a:cs typeface="Verdana" panose="020B0604030504040204" pitchFamily="34" charset="0"/>
              </a:rPr>
              <a:t>codewords</a:t>
            </a:r>
            <a:r>
              <a:rPr lang="en-US" altLang="zh-CN" dirty="0" smtClean="0">
                <a:latin typeface="Verdana" panose="020B0604030504040204" pitchFamily="34" charset="0"/>
                <a:ea typeface="Verdana" panose="020B0604030504040204" pitchFamily="34" charset="0"/>
                <a:cs typeface="Verdana" panose="020B0604030504040204" pitchFamily="34" charset="0"/>
              </a:rPr>
              <a:t> from the codebook obtained in the first stage.</a:t>
            </a:r>
            <a:endParaRPr lang="zh-CN" altLang="en-US" dirty="0"/>
          </a:p>
        </p:txBody>
      </p:sp>
      <p:sp>
        <p:nvSpPr>
          <p:cNvPr id="24" name="TextBox 23"/>
          <p:cNvSpPr txBox="1"/>
          <p:nvPr/>
        </p:nvSpPr>
        <p:spPr>
          <a:xfrm>
            <a:off x="467544" y="5552996"/>
            <a:ext cx="8496944" cy="923330"/>
          </a:xfrm>
          <a:prstGeom prst="rect">
            <a:avLst/>
          </a:prstGeom>
          <a:noFill/>
        </p:spPr>
        <p:txBody>
          <a:bodyPr wrap="square" rtlCol="0">
            <a:spAutoFi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rPr>
              <a:t>3</a:t>
            </a:r>
            <a:r>
              <a:rPr lang="zh-CN" altLang="en-US" dirty="0" smtClean="0">
                <a:latin typeface="Verdana" panose="020B0604030504040204" pitchFamily="34" charset="0"/>
                <a:ea typeface="Verdana" panose="020B0604030504040204" pitchFamily="34" charset="0"/>
                <a:cs typeface="Verdana" panose="020B0604030504040204" pitchFamily="34" charset="0"/>
              </a:rPr>
              <a:t>、</a:t>
            </a:r>
            <a:r>
              <a:rPr lang="en-US" altLang="zh-CN" dirty="0" smtClean="0">
                <a:latin typeface="Verdana" panose="020B0604030504040204" pitchFamily="34" charset="0"/>
                <a:ea typeface="Verdana" panose="020B0604030504040204" pitchFamily="34" charset="0"/>
                <a:cs typeface="Verdana" panose="020B0604030504040204" pitchFamily="34" charset="0"/>
              </a:rPr>
              <a:t>Nonlinear Mapping: we approximate DMOS using </a:t>
            </a:r>
            <a:r>
              <a:rPr lang="en-US" altLang="zh-CN" dirty="0" err="1" smtClean="0">
                <a:latin typeface="Verdana" panose="020B0604030504040204" pitchFamily="34" charset="0"/>
                <a:ea typeface="Verdana" panose="020B0604030504040204" pitchFamily="34" charset="0"/>
                <a:cs typeface="Verdana" panose="020B0604030504040204" pitchFamily="34" charset="0"/>
              </a:rPr>
              <a:t>Qm</a:t>
            </a:r>
            <a:r>
              <a:rPr lang="en-US" altLang="zh-CN" dirty="0" smtClean="0">
                <a:latin typeface="Verdana" panose="020B0604030504040204" pitchFamily="34" charset="0"/>
                <a:ea typeface="Verdana" panose="020B0604030504040204" pitchFamily="34" charset="0"/>
                <a:cs typeface="Verdana" panose="020B0604030504040204" pitchFamily="34" charset="0"/>
              </a:rPr>
              <a:t> by nonlinear regression using the following function</a:t>
            </a:r>
            <a:endParaRPr lang="en-US" altLang="zh-CN" dirty="0" smtClean="0">
              <a:latin typeface="Verdana" panose="020B0604030504040204" pitchFamily="34" charset="0"/>
              <a:ea typeface="Verdana" panose="020B0604030504040204" pitchFamily="34" charset="0"/>
              <a:cs typeface="Verdana" panose="020B0604030504040204" pitchFamily="34" charset="0"/>
            </a:endParaRPr>
          </a:p>
          <a:p>
            <a:endParaRPr lang="zh-CN" altLang="en-US" dirty="0"/>
          </a:p>
        </p:txBody>
      </p:sp>
      <p:sp>
        <p:nvSpPr>
          <p:cNvPr id="25" name="TextBox 24"/>
          <p:cNvSpPr txBox="1"/>
          <p:nvPr/>
        </p:nvSpPr>
        <p:spPr>
          <a:xfrm>
            <a:off x="467544" y="2060848"/>
            <a:ext cx="7920880" cy="923330"/>
          </a:xfrm>
          <a:prstGeom prst="rect">
            <a:avLst/>
          </a:prstGeom>
          <a:noFill/>
        </p:spPr>
        <p:txBody>
          <a:bodyPr wrap="square" rtlCol="0">
            <a:spAutoFit/>
          </a:bodyPr>
          <a:lstStyle/>
          <a:p>
            <a:r>
              <a:rPr lang="en-US" altLang="zh-CN" dirty="0" smtClean="0">
                <a:latin typeface="Verdana" panose="020B0604030504040204" pitchFamily="34" charset="0"/>
                <a:ea typeface="Verdana" panose="020B0604030504040204" pitchFamily="34" charset="0"/>
                <a:cs typeface="Verdana" panose="020B0604030504040204" pitchFamily="34" charset="0"/>
              </a:rPr>
              <a:t>1</a:t>
            </a:r>
            <a:r>
              <a:rPr lang="zh-CN" altLang="en-US" dirty="0" smtClean="0">
                <a:latin typeface="Verdana" panose="020B0604030504040204" pitchFamily="34" charset="0"/>
                <a:ea typeface="Verdana" panose="020B0604030504040204" pitchFamily="34" charset="0"/>
                <a:cs typeface="Verdana" panose="020B0604030504040204" pitchFamily="34" charset="0"/>
              </a:rPr>
              <a:t>、</a:t>
            </a:r>
            <a:r>
              <a:rPr lang="en-US" altLang="zh-CN" dirty="0" smtClean="0">
                <a:latin typeface="Verdana" panose="020B0604030504040204" pitchFamily="34" charset="0"/>
                <a:ea typeface="Verdana" panose="020B0604030504040204" pitchFamily="34" charset="0"/>
                <a:cs typeface="Verdana" panose="020B0604030504040204" pitchFamily="34" charset="0"/>
              </a:rPr>
              <a:t>Codebook construction: The first stage consists of building a “codebook” of image patches which can be used to represent “quality information” .</a:t>
            </a:r>
            <a:endParaRPr lang="en-US" altLang="zh-CN" dirty="0" smtClean="0">
              <a:latin typeface="Verdana" panose="020B0604030504040204" pitchFamily="34" charset="0"/>
              <a:ea typeface="Verdana" panose="020B0604030504040204" pitchFamily="34" charset="0"/>
              <a:cs typeface="Verdana" panose="020B0604030504040204" pitchFamily="34" charset="0"/>
            </a:endParaRPr>
          </a:p>
        </p:txBody>
      </p:sp>
      <p:graphicFrame>
        <p:nvGraphicFramePr>
          <p:cNvPr id="28" name="对象 27"/>
          <p:cNvGraphicFramePr>
            <a:graphicFrameLocks noChangeAspect="1"/>
          </p:cNvGraphicFramePr>
          <p:nvPr/>
        </p:nvGraphicFramePr>
        <p:xfrm>
          <a:off x="-1129523" y="4635475"/>
          <a:ext cx="10273523" cy="1169789"/>
        </p:xfrm>
        <a:graphic>
          <a:graphicData uri="http://schemas.openxmlformats.org/presentationml/2006/ole">
            <mc:AlternateContent xmlns:mc="http://schemas.openxmlformats.org/markup-compatibility/2006">
              <mc:Choice xmlns:v="urn:schemas-microsoft-com:vml" Requires="v">
                <p:oleObj spid="_x0000_s3073" name="文档" r:id="rId1" imgW="5271135" imgH="595630" progId="">
                  <p:embed/>
                </p:oleObj>
              </mc:Choice>
              <mc:Fallback>
                <p:oleObj name="文档" r:id="rId1" imgW="5271135" imgH="595630" progId="">
                  <p:embed/>
                  <p:pic>
                    <p:nvPicPr>
                      <p:cNvPr id="0" name="图片 3072"/>
                      <p:cNvPicPr>
                        <a:picLocks noChangeAspect="1"/>
                      </p:cNvPicPr>
                      <p:nvPr/>
                    </p:nvPicPr>
                    <p:blipFill>
                      <a:blip r:embed="rId2"/>
                      <a:stretch>
                        <a:fillRect/>
                      </a:stretch>
                    </p:blipFill>
                    <p:spPr>
                      <a:xfrm>
                        <a:off x="-1129523" y="4635475"/>
                        <a:ext cx="10273523" cy="1169789"/>
                      </a:xfrm>
                      <a:prstGeom prst="rect">
                        <a:avLst/>
                      </a:prstGeom>
                      <a:noFill/>
                      <a:ln w="9525">
                        <a:noFill/>
                      </a:ln>
                    </p:spPr>
                  </p:pic>
                </p:oleObj>
              </mc:Fallback>
            </mc:AlternateContent>
          </a:graphicData>
        </a:graphic>
      </p:graphicFrame>
      <p:sp>
        <p:nvSpPr>
          <p:cNvPr id="29" name="TextBox 28"/>
          <p:cNvSpPr txBox="1"/>
          <p:nvPr/>
        </p:nvSpPr>
        <p:spPr>
          <a:xfrm>
            <a:off x="6156176" y="5003884"/>
            <a:ext cx="2843808" cy="369332"/>
          </a:xfrm>
          <a:prstGeom prst="rect">
            <a:avLst/>
          </a:prstGeom>
          <a:noFill/>
        </p:spPr>
        <p:txBody>
          <a:bodyPr wrap="square" rtlCol="0">
            <a:spAutoFit/>
          </a:bodyPr>
          <a:lstStyle/>
          <a:p>
            <a:r>
              <a:rPr lang="en-US" altLang="zh-CN" dirty="0" smtClean="0"/>
              <a:t>H(</a:t>
            </a:r>
            <a:r>
              <a:rPr lang="en-US" altLang="zh-CN" dirty="0" err="1" smtClean="0"/>
              <a:t>i</a:t>
            </a:r>
            <a:r>
              <a:rPr lang="en-US" altLang="zh-CN" dirty="0" smtClean="0"/>
              <a:t>)</a:t>
            </a:r>
            <a:r>
              <a:rPr lang="zh-CN" altLang="en-US" dirty="0" smtClean="0"/>
              <a:t>为码字</a:t>
            </a:r>
            <a:r>
              <a:rPr lang="en-US" altLang="zh-CN" dirty="0" smtClean="0"/>
              <a:t>C(</a:t>
            </a:r>
            <a:r>
              <a:rPr lang="en-US" altLang="zh-CN" dirty="0" err="1" smtClean="0"/>
              <a:t>i</a:t>
            </a:r>
            <a:r>
              <a:rPr lang="en-US" altLang="zh-CN" dirty="0" smtClean="0"/>
              <a:t>)</a:t>
            </a:r>
            <a:r>
              <a:rPr lang="zh-CN" altLang="en-US" dirty="0" smtClean="0"/>
              <a:t>出现的概率</a:t>
            </a:r>
            <a:endParaRPr lang="zh-CN" altLang="en-US" dirty="0"/>
          </a:p>
        </p:txBody>
      </p:sp>
      <p:sp>
        <p:nvSpPr>
          <p:cNvPr id="30" name="右箭头 29"/>
          <p:cNvSpPr/>
          <p:nvPr/>
        </p:nvSpPr>
        <p:spPr>
          <a:xfrm>
            <a:off x="5940152" y="5157192"/>
            <a:ext cx="216024" cy="144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2" name="对象 31"/>
          <p:cNvGraphicFramePr>
            <a:graphicFrameLocks noChangeAspect="1"/>
          </p:cNvGraphicFramePr>
          <p:nvPr/>
        </p:nvGraphicFramePr>
        <p:xfrm>
          <a:off x="-2435314" y="6345084"/>
          <a:ext cx="13200002" cy="468292"/>
        </p:xfrm>
        <a:graphic>
          <a:graphicData uri="http://schemas.openxmlformats.org/presentationml/2006/ole">
            <mc:AlternateContent xmlns:mc="http://schemas.openxmlformats.org/markup-compatibility/2006">
              <mc:Choice xmlns:v="urn:schemas-microsoft-com:vml" Requires="v">
                <p:oleObj spid="_x0000_s3074" name="文档" r:id="rId3" imgW="5271135" imgH="199390" progId="">
                  <p:embed/>
                </p:oleObj>
              </mc:Choice>
              <mc:Fallback>
                <p:oleObj name="文档" r:id="rId3" imgW="5271135" imgH="199390" progId="">
                  <p:embed/>
                  <p:pic>
                    <p:nvPicPr>
                      <p:cNvPr id="0" name="图片 3073"/>
                      <p:cNvPicPr>
                        <a:picLocks noChangeAspect="1"/>
                      </p:cNvPicPr>
                      <p:nvPr/>
                    </p:nvPicPr>
                    <p:blipFill>
                      <a:blip r:embed="rId4"/>
                      <a:stretch>
                        <a:fillRect/>
                      </a:stretch>
                    </p:blipFill>
                    <p:spPr>
                      <a:xfrm>
                        <a:off x="-2435314" y="6345084"/>
                        <a:ext cx="13200002" cy="468292"/>
                      </a:xfrm>
                      <a:prstGeom prst="rect">
                        <a:avLst/>
                      </a:prstGeom>
                      <a:noFill/>
                      <a:ln w="9525">
                        <a:noFill/>
                      </a:ln>
                    </p:spPr>
                  </p:pic>
                </p:oleObj>
              </mc:Fallback>
            </mc:AlternateContent>
          </a:graphicData>
        </a:graphic>
      </p:graphicFrame>
      <p:sp>
        <p:nvSpPr>
          <p:cNvPr id="33" name="TextBox 32"/>
          <p:cNvSpPr txBox="1"/>
          <p:nvPr/>
        </p:nvSpPr>
        <p:spPr>
          <a:xfrm>
            <a:off x="1043608" y="3081734"/>
            <a:ext cx="7560840" cy="923330"/>
          </a:xfrm>
          <a:prstGeom prst="rect">
            <a:avLst/>
          </a:prstGeom>
          <a:noFill/>
          <a:ln>
            <a:solidFill>
              <a:schemeClr val="tx2">
                <a:lumMod val="20000"/>
                <a:lumOff val="80000"/>
              </a:schemeClr>
            </a:solidFill>
          </a:ln>
        </p:spPr>
        <p:txBody>
          <a:bodyPr wrap="square" rtlCol="0">
            <a:spAutoFit/>
          </a:bodyPr>
          <a:lstStyle/>
          <a:p>
            <a:r>
              <a:rPr lang="zh-CN" altLang="en-US" b="1" dirty="0" smtClean="0">
                <a:latin typeface="微软雅黑" panose="020B0503020204020204" pitchFamily="34" charset="-122"/>
                <a:ea typeface="微软雅黑" panose="020B0503020204020204" pitchFamily="34" charset="-122"/>
                <a:cs typeface="Verdana" panose="020B0604030504040204" pitchFamily="34" charset="0"/>
              </a:rPr>
              <a:t> 具体步骤：</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1</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）将图片分成</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B*B</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小块。（</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2</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）用</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Gabor filter</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提取特征，得到</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Gabor</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特征向量集合（</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3</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）用类似</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k-</a:t>
            </a:r>
            <a:r>
              <a:rPr lang="en-US" altLang="zh-CN" dirty="0" err="1" smtClean="0">
                <a:latin typeface="微软雅黑" panose="020B0503020204020204" pitchFamily="34" charset="-122"/>
                <a:ea typeface="微软雅黑" panose="020B0503020204020204" pitchFamily="34" charset="-122"/>
                <a:cs typeface="Verdana" panose="020B0604030504040204" pitchFamily="34" charset="0"/>
              </a:rPr>
              <a:t>meas</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的聚类算法得到码本</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C</a:t>
            </a:r>
            <a:endParaRPr lang="en-US" altLang="zh-CN" dirty="0" smtClean="0">
              <a:latin typeface="微软雅黑" panose="020B0503020204020204" pitchFamily="34" charset="-122"/>
              <a:ea typeface="微软雅黑" panose="020B0503020204020204" pitchFamily="34" charset="-122"/>
              <a:cs typeface="Verdana" panose="020B0604030504040204" pitchFamily="34" charset="0"/>
            </a:endParaRPr>
          </a:p>
          <a:p>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4</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）码本</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C</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里的码字为</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C(</a:t>
            </a:r>
            <a:r>
              <a:rPr lang="en-US" altLang="zh-CN" dirty="0" err="1" smtClean="0">
                <a:latin typeface="微软雅黑" panose="020B0503020204020204" pitchFamily="34" charset="-122"/>
                <a:ea typeface="微软雅黑" panose="020B0503020204020204" pitchFamily="34" charset="-122"/>
                <a:cs typeface="Verdana" panose="020B0604030504040204" pitchFamily="34" charset="0"/>
              </a:rPr>
              <a:t>i</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，码字</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C(</a:t>
            </a:r>
            <a:r>
              <a:rPr lang="en-US" altLang="zh-CN" dirty="0" err="1" smtClean="0">
                <a:latin typeface="微软雅黑" panose="020B0503020204020204" pitchFamily="34" charset="-122"/>
                <a:ea typeface="微软雅黑" panose="020B0503020204020204" pitchFamily="34" charset="-122"/>
                <a:cs typeface="Verdana" panose="020B0604030504040204" pitchFamily="34" charset="0"/>
              </a:rPr>
              <a:t>i</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对应主管评价分数为</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DMOS(C(</a:t>
            </a:r>
            <a:r>
              <a:rPr lang="en-US" altLang="zh-CN" dirty="0" err="1" smtClean="0">
                <a:latin typeface="微软雅黑" panose="020B0503020204020204" pitchFamily="34" charset="-122"/>
                <a:ea typeface="微软雅黑" panose="020B0503020204020204" pitchFamily="34" charset="-122"/>
                <a:cs typeface="Verdana" panose="020B0604030504040204" pitchFamily="34" charset="0"/>
              </a:rPr>
              <a:t>i</a:t>
            </a:r>
            <a:r>
              <a:rPr lang="en-US" altLang="zh-CN" dirty="0" smtClean="0">
                <a:latin typeface="微软雅黑" panose="020B0503020204020204" pitchFamily="34" charset="-122"/>
                <a:ea typeface="微软雅黑" panose="020B0503020204020204" pitchFamily="34" charset="-122"/>
                <a:cs typeface="Verdana" panose="020B0604030504040204" pitchFamily="34" charset="0"/>
              </a:rPr>
              <a:t>))</a:t>
            </a:r>
            <a:r>
              <a:rPr lang="zh-CN" altLang="en-US" dirty="0" smtClean="0">
                <a:latin typeface="微软雅黑" panose="020B0503020204020204" pitchFamily="34" charset="-122"/>
                <a:ea typeface="微软雅黑" panose="020B0503020204020204" pitchFamily="34" charset="-122"/>
                <a:cs typeface="Verdana" panose="020B0604030504040204" pitchFamily="34" charset="0"/>
              </a:rPr>
              <a:t>。</a:t>
            </a:r>
            <a:endParaRPr lang="en-US" altLang="zh-CN" dirty="0" smtClean="0">
              <a:latin typeface="微软雅黑" panose="020B0503020204020204" pitchFamily="34" charset="-122"/>
              <a:ea typeface="微软雅黑" panose="020B0503020204020204" pitchFamily="34" charset="-122"/>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9" name="动作按钮: 第一张 18">
            <a:hlinkClick r:id="rId5" action="ppaction://hlinksldjump" highlightClick="1"/>
          </p:cNvPr>
          <p:cNvSpPr/>
          <p:nvPr/>
        </p:nvSpPr>
        <p:spPr>
          <a:xfrm>
            <a:off x="8748464" y="6453336"/>
            <a:ext cx="395536" cy="404664"/>
          </a:xfrm>
          <a:prstGeom prst="actionButtonHome">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899592" y="1988840"/>
            <a:ext cx="6984776"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Work to be done in the future</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p:cNvSpPr txBox="1"/>
          <p:nvPr/>
        </p:nvSpPr>
        <p:spPr>
          <a:xfrm>
            <a:off x="2267744" y="188640"/>
            <a:ext cx="4320480" cy="707886"/>
          </a:xfrm>
          <a:prstGeom prst="rect">
            <a:avLst/>
          </a:prstGeom>
          <a:noFill/>
        </p:spPr>
        <p:txBody>
          <a:bodyPr wrap="square" rtlCol="0">
            <a:spAutoFit/>
          </a:bodyPr>
          <a:lstStyle/>
          <a:p>
            <a:pPr algn="ctr"/>
            <a:r>
              <a:rPr lang="en-US" altLang="zh-CN" sz="40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SUMMARY</a:t>
            </a:r>
            <a:endParaRPr lang="zh-CN" altLang="en-US" sz="4000" dirty="0">
              <a:solidFill>
                <a:schemeClr val="bg1"/>
              </a:solidFill>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r>
              <a:rPr lang="en-US" altLang="zh-CN" dirty="0" smtClean="0"/>
              <a:t> </a:t>
            </a:r>
            <a:endParaRPr lang="zh-CN" altLang="en-US" dirty="0"/>
          </a:p>
        </p:txBody>
      </p:sp>
      <p:sp>
        <p:nvSpPr>
          <p:cNvPr id="4" name="矩形 3"/>
          <p:cNvSpPr/>
          <p:nvPr/>
        </p:nvSpPr>
        <p:spPr>
          <a:xfrm>
            <a:off x="0" y="4509120"/>
            <a:ext cx="9144000" cy="357187"/>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00B0F0"/>
              </a:solidFill>
            </a:endParaRPr>
          </a:p>
        </p:txBody>
      </p:sp>
      <p:sp>
        <p:nvSpPr>
          <p:cNvPr id="8" name="TextBox 7"/>
          <p:cNvSpPr txBox="1"/>
          <p:nvPr/>
        </p:nvSpPr>
        <p:spPr>
          <a:xfrm>
            <a:off x="1979712" y="2393593"/>
            <a:ext cx="6408712" cy="1323439"/>
          </a:xfrm>
          <a:prstGeom prst="rect">
            <a:avLst/>
          </a:prstGeom>
          <a:noFill/>
        </p:spPr>
        <p:txBody>
          <a:bodyPr wrap="square" rtlCol="0">
            <a:spAutoFit/>
          </a:bodyPr>
          <a:lstStyle/>
          <a:p>
            <a:r>
              <a:rPr lang="en-US" altLang="zh-CN" sz="8000" dirty="0" smtClean="0">
                <a:latin typeface="Verdana" panose="020B0604030504040204" pitchFamily="34" charset="0"/>
                <a:ea typeface="Verdana" panose="020B0604030504040204" pitchFamily="34" charset="0"/>
                <a:cs typeface="Verdana" panose="020B0604030504040204" pitchFamily="34" charset="0"/>
              </a:rPr>
              <a:t>THANKS!</a:t>
            </a:r>
            <a:endParaRPr lang="zh-CN" altLang="en-US" sz="8000"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987824"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6" name="矩形 15"/>
          <p:cNvSpPr/>
          <p:nvPr/>
        </p:nvSpPr>
        <p:spPr>
          <a:xfrm>
            <a:off x="251520"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9" name="TextBox 18"/>
          <p:cNvSpPr txBox="1"/>
          <p:nvPr/>
        </p:nvSpPr>
        <p:spPr>
          <a:xfrm>
            <a:off x="1187624" y="1556792"/>
            <a:ext cx="6984776"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Objective  IQA</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17" name="Picture 3" descr="G:\研究生\图像质量评价\四大数据集\live图像质量评价数据库\databaserslease2(整理)\新建文件夹\bikes\I01_01_1.bmp"/>
          <p:cNvPicPr>
            <a:picLocks noChangeAspect="1" noChangeArrowheads="1"/>
          </p:cNvPicPr>
          <p:nvPr/>
        </p:nvPicPr>
        <p:blipFill>
          <a:blip r:embed="rId1" cstate="print"/>
          <a:srcRect/>
          <a:stretch>
            <a:fillRect/>
          </a:stretch>
        </p:blipFill>
        <p:spPr bwMode="auto">
          <a:xfrm>
            <a:off x="1244824" y="2276872"/>
            <a:ext cx="3132348" cy="2088232"/>
          </a:xfrm>
          <a:prstGeom prst="rect">
            <a:avLst/>
          </a:prstGeom>
          <a:noFill/>
        </p:spPr>
      </p:pic>
      <p:pic>
        <p:nvPicPr>
          <p:cNvPr id="18" name="Picture 4" descr="G:\研究生\图像质量评价\四大数据集\live图像质量评价数据库\databaserslease2(整理)\新建文件夹\bikes\I01_03_1.bmp"/>
          <p:cNvPicPr>
            <a:picLocks noChangeAspect="1" noChangeArrowheads="1"/>
          </p:cNvPicPr>
          <p:nvPr/>
        </p:nvPicPr>
        <p:blipFill>
          <a:blip r:embed="rId2" cstate="print"/>
          <a:srcRect/>
          <a:stretch>
            <a:fillRect/>
          </a:stretch>
        </p:blipFill>
        <p:spPr bwMode="auto">
          <a:xfrm>
            <a:off x="4499992" y="2276872"/>
            <a:ext cx="3050101" cy="2096944"/>
          </a:xfrm>
          <a:prstGeom prst="rect">
            <a:avLst/>
          </a:prstGeom>
          <a:noFill/>
        </p:spPr>
      </p:pic>
      <p:pic>
        <p:nvPicPr>
          <p:cNvPr id="25" name="Picture 8" descr="G:\研究生\图像质量评价\四大数据集\live图像质量评价数据库\databaserslease2(整理)\新建文件夹\cemetry\I06_05_3.bmp"/>
          <p:cNvPicPr>
            <a:picLocks noChangeAspect="1" noChangeArrowheads="1"/>
          </p:cNvPicPr>
          <p:nvPr/>
        </p:nvPicPr>
        <p:blipFill>
          <a:blip r:embed="rId3" cstate="print"/>
          <a:srcRect/>
          <a:stretch>
            <a:fillRect/>
          </a:stretch>
        </p:blipFill>
        <p:spPr bwMode="auto">
          <a:xfrm>
            <a:off x="1259632" y="4536504"/>
            <a:ext cx="3096344" cy="2256198"/>
          </a:xfrm>
          <a:prstGeom prst="rect">
            <a:avLst/>
          </a:prstGeom>
          <a:noFill/>
        </p:spPr>
      </p:pic>
      <p:pic>
        <p:nvPicPr>
          <p:cNvPr id="26" name="Picture 8" descr="G:\研究生\图像质量评价\四大数据集\live图像质量评价数据库\databaserslease2(整理)\新建文件夹\cemetry\I06_05_3.bmp"/>
          <p:cNvPicPr>
            <a:picLocks noChangeAspect="1" noChangeArrowheads="1"/>
          </p:cNvPicPr>
          <p:nvPr/>
        </p:nvPicPr>
        <p:blipFill>
          <a:blip r:embed="rId3" cstate="print"/>
          <a:srcRect/>
          <a:stretch>
            <a:fillRect/>
          </a:stretch>
        </p:blipFill>
        <p:spPr bwMode="auto">
          <a:xfrm>
            <a:off x="4572000" y="4581128"/>
            <a:ext cx="2961260" cy="2204432"/>
          </a:xfrm>
          <a:prstGeom prst="rect">
            <a:avLst/>
          </a:prstGeom>
          <a:noFill/>
        </p:spPr>
      </p:pic>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987824"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6" name="矩形 15"/>
          <p:cNvSpPr/>
          <p:nvPr/>
        </p:nvSpPr>
        <p:spPr>
          <a:xfrm>
            <a:off x="251520"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9" name="TextBox 18"/>
          <p:cNvSpPr txBox="1"/>
          <p:nvPr/>
        </p:nvSpPr>
        <p:spPr>
          <a:xfrm>
            <a:off x="1187624" y="1556792"/>
            <a:ext cx="6984776"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Objective  IQA</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0" name="矩形 19"/>
          <p:cNvSpPr/>
          <p:nvPr/>
        </p:nvSpPr>
        <p:spPr>
          <a:xfrm>
            <a:off x="971600" y="2636912"/>
            <a:ext cx="7272808" cy="2591479"/>
          </a:xfrm>
          <a:prstGeom prst="rect">
            <a:avLst/>
          </a:prstGeom>
        </p:spPr>
        <p:txBody>
          <a:bodyPr wrap="square">
            <a:spAutoFit/>
          </a:bodyPr>
          <a:lstStyle/>
          <a:p>
            <a:pPr marL="1143000" lvl="2" indent="-228600">
              <a:spcBef>
                <a:spcPct val="20000"/>
              </a:spcBef>
              <a:buFontTx/>
              <a:buChar char="•"/>
            </a:pPr>
            <a:r>
              <a:rPr lang="en-US" altLang="zh-CN" sz="2800" dirty="0" smtClean="0">
                <a:latin typeface="Verdana" panose="020B0604030504040204" pitchFamily="34" charset="0"/>
                <a:ea typeface="Verdana" panose="020B0604030504040204" pitchFamily="34" charset="0"/>
                <a:cs typeface="Verdana" panose="020B0604030504040204" pitchFamily="34" charset="0"/>
              </a:rPr>
              <a:t>Full reference IQA (FR-IQA)</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buFontTx/>
              <a:buChar char="•"/>
            </a:pP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buFontTx/>
              <a:buChar char="•"/>
            </a:pPr>
            <a:r>
              <a:rPr lang="en-US" altLang="zh-CN" sz="2800" dirty="0" smtClean="0">
                <a:latin typeface="Verdana" panose="020B0604030504040204" pitchFamily="34" charset="0"/>
                <a:ea typeface="Verdana" panose="020B0604030504040204" pitchFamily="34" charset="0"/>
                <a:cs typeface="Verdana" panose="020B0604030504040204" pitchFamily="34" charset="0"/>
              </a:rPr>
              <a:t>Reduce reference IQA (RR-IQA)</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pP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a:p>
            <a:pPr marL="1143000" lvl="2" indent="-228600">
              <a:spcBef>
                <a:spcPct val="20000"/>
              </a:spcBef>
              <a:buFontTx/>
              <a:buChar char="•"/>
            </a:pPr>
            <a:r>
              <a:rPr lang="en-US" altLang="zh-CN" sz="2800" dirty="0" smtClean="0">
                <a:latin typeface="Verdana" panose="020B0604030504040204" pitchFamily="34" charset="0"/>
                <a:ea typeface="Verdana" panose="020B0604030504040204" pitchFamily="34" charset="0"/>
                <a:cs typeface="Verdana" panose="020B0604030504040204" pitchFamily="34" charset="0"/>
              </a:rPr>
              <a:t>No reference IQA (NR-IQA)</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187624" y="1556792"/>
            <a:ext cx="8640960"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Distortion type</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p:cNvSpPr txBox="1"/>
          <p:nvPr/>
        </p:nvSpPr>
        <p:spPr>
          <a:xfrm>
            <a:off x="1907704" y="2492896"/>
            <a:ext cx="6984776" cy="4893647"/>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Fast fading</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Gauss blur</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JPEG</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JPEG2000</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White noise</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endParaRPr lang="en-US" altLang="zh-CN" sz="2400" b="1"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3" name="TextBox 12"/>
          <p:cNvSpPr txBox="1"/>
          <p:nvPr/>
        </p:nvSpPr>
        <p:spPr>
          <a:xfrm>
            <a:off x="2987824"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8" name="矩形 17"/>
          <p:cNvSpPr/>
          <p:nvPr/>
        </p:nvSpPr>
        <p:spPr>
          <a:xfrm>
            <a:off x="251520"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187624" y="1556792"/>
            <a:ext cx="8640960" cy="584775"/>
          </a:xfrm>
          <a:prstGeom prst="rect">
            <a:avLst/>
          </a:prstGeom>
          <a:noFill/>
        </p:spPr>
        <p:txBody>
          <a:bodyPr wrap="square" rtlCol="0">
            <a:spAutoFit/>
          </a:bodyPr>
          <a:lstStyle/>
          <a:p>
            <a:pPr>
              <a:buFont typeface="Wingdings" panose="05000000000000000000" pitchFamily="2" charset="2"/>
              <a:buChar char="ü"/>
            </a:pPr>
            <a:r>
              <a:rPr lang="en-US" altLang="zh-CN" sz="3200" dirty="0" smtClean="0">
                <a:latin typeface="Verdana" panose="020B0604030504040204" pitchFamily="34" charset="0"/>
                <a:ea typeface="Verdana" panose="020B0604030504040204" pitchFamily="34" charset="0"/>
                <a:cs typeface="Verdana" panose="020B0604030504040204" pitchFamily="34" charset="0"/>
              </a:rPr>
              <a:t> Database</a:t>
            </a:r>
            <a:endParaRPr lang="en-US" altLang="zh-CN" sz="3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3" name="TextBox 12"/>
          <p:cNvSpPr txBox="1"/>
          <p:nvPr/>
        </p:nvSpPr>
        <p:spPr>
          <a:xfrm>
            <a:off x="2159224" y="2564904"/>
            <a:ext cx="6984776" cy="3046988"/>
          </a:xfrm>
          <a:prstGeom prst="rect">
            <a:avLst/>
          </a:prstGeom>
          <a:noFill/>
        </p:spPr>
        <p:txBody>
          <a:bodyPr wrap="square" rtlCol="0">
            <a:spAutoFit/>
          </a:bodyPr>
          <a:lstStyle/>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LIVE</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TID2008/2013</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CSIQ</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pPr>
              <a:buFont typeface="Arial" panose="020B0604020202020204" pitchFamily="34" charset="0"/>
              <a:buChar char="•"/>
            </a:pPr>
            <a:r>
              <a:rPr lang="en-US" altLang="zh-CN" sz="2400" dirty="0" smtClean="0">
                <a:latin typeface="Verdana" panose="020B0604030504040204" pitchFamily="34" charset="0"/>
                <a:ea typeface="Verdana" panose="020B0604030504040204" pitchFamily="34" charset="0"/>
                <a:cs typeface="Verdana" panose="020B0604030504040204" pitchFamily="34" charset="0"/>
              </a:rPr>
              <a:t> IVC</a:t>
            </a:r>
            <a:endParaRPr lang="en-US" altLang="zh-CN" sz="2400" dirty="0" smtClean="0">
              <a:latin typeface="Verdana" panose="020B0604030504040204" pitchFamily="34" charset="0"/>
              <a:ea typeface="Verdana" panose="020B0604030504040204" pitchFamily="34" charset="0"/>
              <a:cs typeface="Verdana" panose="020B0604030504040204" pitchFamily="34" charset="0"/>
            </a:endParaRPr>
          </a:p>
          <a:p>
            <a:endParaRPr lang="en-US" altLang="zh-CN" sz="2400" b="1" dirty="0" smtClean="0">
              <a:latin typeface="Verdana" panose="020B0604030504040204" pitchFamily="34" charset="0"/>
              <a:ea typeface="Verdana" panose="020B0604030504040204" pitchFamily="34" charset="0"/>
              <a:cs typeface="Verdana" panose="020B0604030504040204" pitchFamily="34" charset="0"/>
            </a:endParaRPr>
          </a:p>
        </p:txBody>
      </p:sp>
      <p:sp>
        <p:nvSpPr>
          <p:cNvPr id="10" name="矩形 9"/>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6"/>
          <p:cNvSpPr txBox="1"/>
          <p:nvPr/>
        </p:nvSpPr>
        <p:spPr>
          <a:xfrm>
            <a:off x="2987824"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Index</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8" name="TextBox 17"/>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9" name="矩形 18"/>
          <p:cNvSpPr/>
          <p:nvPr/>
        </p:nvSpPr>
        <p:spPr>
          <a:xfrm>
            <a:off x="251520"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cxnSp>
        <p:nvCxnSpPr>
          <p:cNvPr id="20" name="直接连接符 19"/>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9144000" cy="1052736"/>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277180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652120" y="0"/>
            <a:ext cx="0" cy="10527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260648"/>
            <a:ext cx="2664296" cy="523220"/>
          </a:xfrm>
          <a:prstGeom prst="rect">
            <a:avLst/>
          </a:prstGeom>
          <a:noFill/>
        </p:spPr>
        <p:txBody>
          <a:bodyPr wrap="square" rtlCol="0">
            <a:spAutoFit/>
          </a:bodyPr>
          <a:lstStyle/>
          <a:p>
            <a:pPr algn="ctr"/>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Method</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6" name="矩形 15"/>
          <p:cNvSpPr/>
          <p:nvPr/>
        </p:nvSpPr>
        <p:spPr>
          <a:xfrm>
            <a:off x="3059832" y="260648"/>
            <a:ext cx="2376264" cy="576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dirty="0" smtClean="0">
                <a:solidFill>
                  <a:schemeClr val="tx2">
                    <a:lumMod val="40000"/>
                    <a:lumOff val="60000"/>
                  </a:schemeClr>
                </a:solidFill>
                <a:latin typeface="Verdana" panose="020B0604030504040204" pitchFamily="34" charset="0"/>
                <a:ea typeface="Verdana" panose="020B0604030504040204" pitchFamily="34" charset="0"/>
                <a:cs typeface="Verdana" panose="020B0604030504040204" pitchFamily="34" charset="0"/>
              </a:rPr>
              <a:t>Index</a:t>
            </a:r>
            <a:endParaRPr lang="zh-CN" altLang="en-US" sz="2600" dirty="0">
              <a:solidFill>
                <a:schemeClr val="tx2">
                  <a:lumMod val="40000"/>
                  <a:lumOff val="60000"/>
                </a:schemeClr>
              </a:solidFill>
              <a:latin typeface="Verdana" panose="020B0604030504040204" pitchFamily="34" charset="0"/>
              <a:cs typeface="Verdana" panose="020B0604030504040204" pitchFamily="34" charset="0"/>
            </a:endParaRPr>
          </a:p>
        </p:txBody>
      </p:sp>
      <p:sp>
        <p:nvSpPr>
          <p:cNvPr id="11" name="TextBox 10"/>
          <p:cNvSpPr txBox="1"/>
          <p:nvPr/>
        </p:nvSpPr>
        <p:spPr>
          <a:xfrm>
            <a:off x="251520" y="260648"/>
            <a:ext cx="2699792" cy="523220"/>
          </a:xfrm>
          <a:prstGeom prst="rect">
            <a:avLst/>
          </a:prstGeom>
          <a:noFill/>
        </p:spPr>
        <p:txBody>
          <a:bodyPr wrap="square" rtlCol="0">
            <a:spAutoFit/>
          </a:bodyPr>
          <a:lstStyle/>
          <a:p>
            <a:r>
              <a:rPr lang="en-US" altLang="zh-CN" sz="2800" dirty="0" smtClean="0">
                <a:solidFill>
                  <a:schemeClr val="bg1"/>
                </a:solidFill>
                <a:latin typeface="Verdana" panose="020B0604030504040204" pitchFamily="34" charset="0"/>
                <a:ea typeface="Verdana" panose="020B0604030504040204" pitchFamily="34" charset="0"/>
                <a:cs typeface="Verdana" panose="020B0604030504040204" pitchFamily="34" charset="0"/>
              </a:rPr>
              <a:t>Introduction</a:t>
            </a:r>
            <a:endParaRPr lang="zh-CN" altLang="en-US" sz="2800" dirty="0">
              <a:solidFill>
                <a:schemeClr val="bg1"/>
              </a:solidFill>
              <a:latin typeface="Verdana" panose="020B0604030504040204" pitchFamily="34" charset="0"/>
              <a:cs typeface="Verdana" panose="020B0604030504040204" pitchFamily="34" charset="0"/>
            </a:endParaRPr>
          </a:p>
        </p:txBody>
      </p:sp>
      <p:sp>
        <p:nvSpPr>
          <p:cNvPr id="17" name="TextBox 16"/>
          <p:cNvSpPr txBox="1"/>
          <p:nvPr/>
        </p:nvSpPr>
        <p:spPr>
          <a:xfrm>
            <a:off x="1187624" y="1556792"/>
            <a:ext cx="6984776" cy="523220"/>
          </a:xfrm>
          <a:prstGeom prst="rect">
            <a:avLst/>
          </a:prstGeom>
          <a:noFill/>
        </p:spPr>
        <p:txBody>
          <a:bodyPr wrap="square" rtlCol="0">
            <a:spAutoFit/>
          </a:bodyPr>
          <a:lstStyle/>
          <a:p>
            <a:pPr>
              <a:buFont typeface="Wingdings" panose="05000000000000000000" pitchFamily="2" charset="2"/>
              <a:buChar char="ü"/>
            </a:pPr>
            <a:r>
              <a:rPr lang="en-US" altLang="zh-CN" sz="2800" dirty="0" smtClean="0">
                <a:latin typeface="Verdana" panose="020B0604030504040204" pitchFamily="34" charset="0"/>
                <a:ea typeface="Verdana" panose="020B0604030504040204" pitchFamily="34" charset="0"/>
                <a:cs typeface="Verdana" panose="020B0604030504040204" pitchFamily="34" charset="0"/>
              </a:rPr>
              <a:t> RMSE (Root mean squared error)</a:t>
            </a:r>
            <a:endParaRPr lang="en-US" altLang="zh-CN" sz="2800" dirty="0" smtClean="0">
              <a:latin typeface="Verdana" panose="020B0604030504040204" pitchFamily="34" charset="0"/>
              <a:ea typeface="Verdana" panose="020B0604030504040204" pitchFamily="34" charset="0"/>
              <a:cs typeface="Verdana" panose="020B0604030504040204" pitchFamily="34" charset="0"/>
            </a:endParaRPr>
          </a:p>
        </p:txBody>
      </p:sp>
      <p:pic>
        <p:nvPicPr>
          <p:cNvPr id="3075" name="Picture 3"/>
          <p:cNvPicPr>
            <a:picLocks noChangeAspect="1" noChangeArrowheads="1"/>
          </p:cNvPicPr>
          <p:nvPr/>
        </p:nvPicPr>
        <p:blipFill>
          <a:blip r:embed="rId1" cstate="print"/>
          <a:srcRect/>
          <a:stretch>
            <a:fillRect/>
          </a:stretch>
        </p:blipFill>
        <p:spPr bwMode="auto">
          <a:xfrm>
            <a:off x="1691680" y="2276872"/>
            <a:ext cx="5400600" cy="1392856"/>
          </a:xfrm>
          <a:prstGeom prst="rect">
            <a:avLst/>
          </a:prstGeom>
          <a:noFill/>
          <a:ln w="9525">
            <a:noFill/>
            <a:miter lim="800000"/>
            <a:headEnd/>
            <a:tailEnd/>
          </a:ln>
        </p:spPr>
      </p:pic>
      <p:sp>
        <p:nvSpPr>
          <p:cNvPr id="18" name="TextBox 17"/>
          <p:cNvSpPr txBox="1"/>
          <p:nvPr/>
        </p:nvSpPr>
        <p:spPr>
          <a:xfrm>
            <a:off x="1619672" y="3789040"/>
            <a:ext cx="5904656" cy="1323439"/>
          </a:xfrm>
          <a:prstGeom prst="rect">
            <a:avLst/>
          </a:prstGeom>
          <a:noFill/>
        </p:spPr>
        <p:txBody>
          <a:bodyPr wrap="square" rtlCol="0">
            <a:spAutoFit/>
          </a:bodyPr>
          <a:lstStyle/>
          <a:p>
            <a:r>
              <a:rPr lang="en-US" altLang="zh-CN" sz="2000" dirty="0" smtClean="0">
                <a:latin typeface="Verdana" panose="020B0604030504040204" pitchFamily="34" charset="0"/>
                <a:ea typeface="Verdana" panose="020B0604030504040204" pitchFamily="34" charset="0"/>
                <a:cs typeface="Verdana" panose="020B0604030504040204" pitchFamily="34" charset="0"/>
              </a:rPr>
              <a:t>    RMSE can compare the absolute error between MOS(DOMS)  and scores given by a certain algorithm. It  shows the accuracy of an algorithm.</a:t>
            </a:r>
            <a:endParaRPr lang="zh-CN" altLang="en-US" sz="2000" dirty="0">
              <a:latin typeface="Verdana" panose="020B0604030504040204" pitchFamily="34" charset="0"/>
              <a:cs typeface="Verdana" panose="020B0604030504040204" pitchFamily="34" charset="0"/>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9898</Words>
  <Application>WPS 演示</Application>
  <PresentationFormat>全屏显示(4:3)</PresentationFormat>
  <Paragraphs>780</Paragraphs>
  <Slides>44</Slides>
  <Notes>37</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0</vt:i4>
      </vt:variant>
      <vt:variant>
        <vt:lpstr>幻灯片标题</vt:lpstr>
      </vt:variant>
      <vt:variant>
        <vt:i4>44</vt:i4>
      </vt:variant>
    </vt:vector>
  </HeadingPairs>
  <TitlesOfParts>
    <vt:vector size="52" baseType="lpstr">
      <vt:lpstr>Arial</vt:lpstr>
      <vt:lpstr>宋体</vt:lpstr>
      <vt:lpstr>Wingdings</vt:lpstr>
      <vt:lpstr>Verdana</vt:lpstr>
      <vt:lpstr>微软雅黑</vt:lpstr>
      <vt:lpstr>MS PGothic</vt:lpstr>
      <vt:lpstr>Calibri</vt:lpstr>
      <vt:lpstr>Office 主题</vt:lpstr>
      <vt:lpstr>Image Quality Assessment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Quality Assessment</dc:title>
  <dc:creator>hyj</dc:creator>
  <cp:lastModifiedBy>lenovo</cp:lastModifiedBy>
  <cp:revision>82</cp:revision>
  <dcterms:created xsi:type="dcterms:W3CDTF">2016-08-26T02:41:00Z</dcterms:created>
  <dcterms:modified xsi:type="dcterms:W3CDTF">2016-08-31T07:01:54Z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2052-10.1.0.5866</vt:lpwstr>
  </property>
</Properties>
</file>

<file path=docProps/thumbnail.jpeg>
</file>